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307" r:id="rId3"/>
    <p:sldId id="308" r:id="rId4"/>
    <p:sldId id="278" r:id="rId5"/>
    <p:sldId id="289" r:id="rId6"/>
    <p:sldId id="281" r:id="rId7"/>
    <p:sldId id="294" r:id="rId8"/>
    <p:sldId id="279" r:id="rId9"/>
    <p:sldId id="276" r:id="rId10"/>
    <p:sldId id="295" r:id="rId11"/>
    <p:sldId id="297" r:id="rId12"/>
    <p:sldId id="304" r:id="rId13"/>
    <p:sldId id="305" r:id="rId14"/>
    <p:sldId id="309" r:id="rId15"/>
    <p:sldId id="306" r:id="rId16"/>
    <p:sldId id="264" r:id="rId17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597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6A6"/>
    <a:srgbClr val="00194C"/>
    <a:srgbClr val="01A93E"/>
    <a:srgbClr val="013D79"/>
    <a:srgbClr val="003F75"/>
    <a:srgbClr val="FF6600"/>
    <a:srgbClr val="00879D"/>
    <a:srgbClr val="BDA98F"/>
    <a:srgbClr val="184B21"/>
    <a:srgbClr val="D146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420" autoAdjust="0"/>
    <p:restoredTop sz="96449" autoAdjust="0"/>
  </p:normalViewPr>
  <p:slideViewPr>
    <p:cSldViewPr snapToGrid="0" showGuides="1">
      <p:cViewPr varScale="1">
        <p:scale>
          <a:sx n="86" d="100"/>
          <a:sy n="86" d="100"/>
        </p:scale>
        <p:origin x="221" y="62"/>
      </p:cViewPr>
      <p:guideLst>
        <p:guide pos="3840"/>
        <p:guide pos="597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E8BEDA40-91A9-49DC-B402-0EBE674AAE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8CBB508-5589-42E7-A433-D119AC0FFB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2D7D4DF-1909-4D74-8CE1-BED38F8CF1E1}" type="datetime1">
              <a:rPr lang="fr-FR" smtClean="0"/>
              <a:pPr rtl="0"/>
              <a:t>09/05/2023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9232ABA-B33A-4B3B-8412-C1773FBF3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AB1832E-3B48-42CB-80A7-CD8E48D52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F1072A3-100F-40A9-915F-8D2D9E6962D8}" type="slidenum">
              <a:rPr lang="fr-FR" smtClean="0"/>
              <a:pPr rtl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135371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34CD8-97A1-4857-BAC3-5A00F007BC93}" type="datetime1">
              <a:rPr lang="fr-FR" smtClean="0"/>
              <a:pPr/>
              <a:t>09/05/2023</a:t>
            </a:fld>
            <a:endParaRPr lang="fr-FR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9230CFA-805A-4FD3-B3A0-DAAA5993DA17}" type="slidenum">
              <a:rPr lang="fr-FR" noProof="0" smtClean="0"/>
              <a:pPr rtl="0"/>
              <a:t>‹#›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7989277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fr-FR" smtClean="0"/>
              <a:pPr rtl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48187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fr-FR" smtClean="0"/>
              <a:pPr rtl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5347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fr-FR" smtClean="0"/>
              <a:pPr rtl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4845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fr-FR" smtClean="0"/>
              <a:pPr rtl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30834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fr-FR" smtClean="0"/>
              <a:pPr rtl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534517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fr-FR" smtClean="0"/>
              <a:pPr rtl="0"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948975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fr-FR" smtClean="0"/>
              <a:pPr rtl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82346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fr-FR" smtClean="0"/>
              <a:pPr rtl="0"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2454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fr-FR" smtClean="0"/>
              <a:pPr rtl="0"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04276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fr-FR" smtClean="0"/>
              <a:pPr rtl="0"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88374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fr-FR" smtClean="0"/>
              <a:pPr rtl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19416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fr-FR" smtClean="0"/>
              <a:pPr rtl="0"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62109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fr-FR" smtClean="0"/>
              <a:pPr rtl="0"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57399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fr-FR" smtClean="0"/>
              <a:pPr rtl="0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29723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fr-FR" smtClean="0"/>
              <a:pPr rtl="0"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705109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fr-FR" smtClean="0"/>
              <a:pPr rtl="0"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9888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1099AB-ABB9-4706-9E38-357EC2AB403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11" name="Triangle rectangle 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Espace réservé d’image 24">
            <a:extLst>
              <a:ext uri="{FF2B5EF4-FFF2-40B4-BE49-F238E27FC236}">
                <a16:creationId xmlns:a16="http://schemas.microsoft.com/office/drawing/2014/main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Cliquez pour modifier le style du titre du masque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 sz="2400" b="0" i="0" spc="300">
                <a:solidFill>
                  <a:schemeClr val="tx1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 dirty="0"/>
              <a:t>CLIQUEZ POUR MODIFIER POUR LE STYLE DE SOUS-TITRE DU MASQUE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045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537" userDrawn="1">
          <p15:clr>
            <a:srgbClr val="FBAE40"/>
          </p15:clr>
        </p15:guide>
        <p15:guide id="3" pos="138" userDrawn="1">
          <p15:clr>
            <a:srgbClr val="FBAE40"/>
          </p15:clr>
        </p15:guide>
        <p15:guide id="4" orient="horz" pos="4178" userDrawn="1">
          <p15:clr>
            <a:srgbClr val="FBAE40"/>
          </p15:clr>
        </p15:guide>
        <p15:guide id="5" orient="horz" pos="142" userDrawn="1">
          <p15:clr>
            <a:srgbClr val="FBAE40"/>
          </p15:clr>
        </p15:guide>
        <p15:guide id="6" pos="2457" userDrawn="1">
          <p15:clr>
            <a:srgbClr val="FBAE40"/>
          </p15:clr>
        </p15:guide>
        <p15:guide id="7" pos="43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3B31A5E-1244-4689-B513-C78E3C4E53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19" name="Triangle droit 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17" name="Parallélogramme 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re 1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fr-FR" noProof="0" dirty="0"/>
              <a:t>Cliquez pour modifier le style du titre du masque</a:t>
            </a:r>
          </a:p>
        </p:txBody>
      </p:sp>
      <p:sp>
        <p:nvSpPr>
          <p:cNvPr id="101" name="Espace réservé du texte 2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000" b="0" i="0" spc="300">
                <a:solidFill>
                  <a:schemeClr val="tx1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élogramme 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fr-FR" noProof="0" dirty="0"/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space réservé d’image 26">
            <a:extLst>
              <a:ext uri="{FF2B5EF4-FFF2-40B4-BE49-F238E27FC236}">
                <a16:creationId xmlns:a16="http://schemas.microsoft.com/office/drawing/2014/main" id="{95572AA9-EFAE-4771-B1EE-47E3611737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élogramme 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239983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3" userDrawn="1">
          <p15:clr>
            <a:srgbClr val="FBAE40"/>
          </p15:clr>
        </p15:guide>
        <p15:guide id="4" orient="horz" pos="4170" userDrawn="1">
          <p15:clr>
            <a:srgbClr val="FBAE40"/>
          </p15:clr>
        </p15:guide>
        <p15:guide id="5" pos="7537" userDrawn="1">
          <p15:clr>
            <a:srgbClr val="FBAE40"/>
          </p15:clr>
        </p15:guide>
        <p15:guide id="6" orient="horz" pos="1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du texte 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29540"/>
            <a:ext cx="4942829" cy="2958275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24" name="Triangle rectangle 23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25" name="Parallélogramme 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fr-FR" noProof="0" dirty="0"/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75400" y="5047077"/>
            <a:ext cx="1524574" cy="18034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496102"/>
            <a:ext cx="7342631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fr-FR" noProof="0" dirty="0"/>
              <a:t>CLIQUEZ POUR LE STYLE DE SOUS-TITRE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8" y="1241109"/>
            <a:ext cx="7342622" cy="1215566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Cliquez pour modifier </a:t>
            </a:r>
            <a:br>
              <a:rPr lang="fr-FR" noProof="0" dirty="0"/>
            </a:br>
            <a:r>
              <a:rPr lang="fr-FR" noProof="0" dirty="0"/>
              <a:t>Style du titre du masque </a:t>
            </a:r>
          </a:p>
        </p:txBody>
      </p:sp>
      <p:sp>
        <p:nvSpPr>
          <p:cNvPr id="15" name="Espace réservé d’image 14">
            <a:extLst>
              <a:ext uri="{FF2B5EF4-FFF2-40B4-BE49-F238E27FC236}">
                <a16:creationId xmlns:a16="http://schemas.microsoft.com/office/drawing/2014/main" id="{FE1FADFB-0A3D-40F7-9B40-368DECD97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4000" y="0"/>
            <a:ext cx="5588000" cy="6872249"/>
          </a:xfrm>
          <a:custGeom>
            <a:avLst/>
            <a:gdLst>
              <a:gd name="connsiteX0" fmla="*/ 3876237 w 5588000"/>
              <a:gd name="connsiteY0" fmla="*/ 5431883 h 6872249"/>
              <a:gd name="connsiteX1" fmla="*/ 4953000 w 5588000"/>
              <a:gd name="connsiteY1" fmla="*/ 5431883 h 6872249"/>
              <a:gd name="connsiteX2" fmla="*/ 3769163 w 5588000"/>
              <a:gd name="connsiteY2" fmla="*/ 6872249 h 6872249"/>
              <a:gd name="connsiteX3" fmla="*/ 2692400 w 5588000"/>
              <a:gd name="connsiteY3" fmla="*/ 6872249 h 6872249"/>
              <a:gd name="connsiteX4" fmla="*/ 2479230 w 5588000"/>
              <a:gd name="connsiteY4" fmla="*/ 2870200 h 6872249"/>
              <a:gd name="connsiteX5" fmla="*/ 3175000 w 5588000"/>
              <a:gd name="connsiteY5" fmla="*/ 2870200 h 6872249"/>
              <a:gd name="connsiteX6" fmla="*/ 1965770 w 5588000"/>
              <a:gd name="connsiteY6" fmla="*/ 4310566 h 6872249"/>
              <a:gd name="connsiteX7" fmla="*/ 1270000 w 5588000"/>
              <a:gd name="connsiteY7" fmla="*/ 4310566 h 6872249"/>
              <a:gd name="connsiteX8" fmla="*/ 5575300 w 5588000"/>
              <a:gd name="connsiteY8" fmla="*/ 139700 h 6872249"/>
              <a:gd name="connsiteX9" fmla="*/ 5575300 w 5588000"/>
              <a:gd name="connsiteY9" fmla="*/ 3238583 h 6872249"/>
              <a:gd name="connsiteX10" fmla="*/ 2571663 w 5588000"/>
              <a:gd name="connsiteY10" fmla="*/ 6858000 h 6872249"/>
              <a:gd name="connsiteX11" fmla="*/ 0 w 5588000"/>
              <a:gd name="connsiteY11" fmla="*/ 6858000 h 6872249"/>
              <a:gd name="connsiteX12" fmla="*/ 4256761 w 5588000"/>
              <a:gd name="connsiteY12" fmla="*/ 0 h 6872249"/>
              <a:gd name="connsiteX13" fmla="*/ 5588000 w 5588000"/>
              <a:gd name="connsiteY13" fmla="*/ 0 h 6872249"/>
              <a:gd name="connsiteX14" fmla="*/ 3274339 w 5588000"/>
              <a:gd name="connsiteY14" fmla="*/ 2755900 h 6872249"/>
              <a:gd name="connsiteX15" fmla="*/ 1943100 w 5588000"/>
              <a:gd name="connsiteY15" fmla="*/ 2755900 h 687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88000" h="6872249">
                <a:moveTo>
                  <a:pt x="3876237" y="5431883"/>
                </a:moveTo>
                <a:lnTo>
                  <a:pt x="4953000" y="5431883"/>
                </a:lnTo>
                <a:lnTo>
                  <a:pt x="3769163" y="6872249"/>
                </a:lnTo>
                <a:lnTo>
                  <a:pt x="2692400" y="6872249"/>
                </a:lnTo>
                <a:close/>
                <a:moveTo>
                  <a:pt x="2479230" y="2870200"/>
                </a:moveTo>
                <a:lnTo>
                  <a:pt x="3175000" y="2870200"/>
                </a:lnTo>
                <a:lnTo>
                  <a:pt x="1965770" y="4310566"/>
                </a:lnTo>
                <a:lnTo>
                  <a:pt x="1270000" y="4310566"/>
                </a:lnTo>
                <a:close/>
                <a:moveTo>
                  <a:pt x="5575300" y="139700"/>
                </a:moveTo>
                <a:lnTo>
                  <a:pt x="5575300" y="3238583"/>
                </a:lnTo>
                <a:lnTo>
                  <a:pt x="2571663" y="6858000"/>
                </a:lnTo>
                <a:lnTo>
                  <a:pt x="0" y="6858000"/>
                </a:lnTo>
                <a:close/>
                <a:moveTo>
                  <a:pt x="4256761" y="0"/>
                </a:moveTo>
                <a:lnTo>
                  <a:pt x="5588000" y="0"/>
                </a:lnTo>
                <a:lnTo>
                  <a:pt x="3274339" y="2755900"/>
                </a:lnTo>
                <a:lnTo>
                  <a:pt x="1943100" y="2755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fr-FR" noProof="0" smtClean="0"/>
              <a:pPr rtl="0"/>
              <a:t>‹#›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22305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du text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riangle rectangle 34">
            <a:extLst>
              <a:ext uri="{FF2B5EF4-FFF2-40B4-BE49-F238E27FC236}">
                <a16:creationId xmlns:a16="http://schemas.microsoft.com/office/drawing/2014/main" id="{805F1696-7D6B-4055-94C3-E4C179F63596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18" name="Espace réservé d’image 17">
            <a:extLst>
              <a:ext uri="{FF2B5EF4-FFF2-40B4-BE49-F238E27FC236}">
                <a16:creationId xmlns:a16="http://schemas.microsoft.com/office/drawing/2014/main" id="{8B9EC3A9-7039-403A-9414-429521308A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0177" y="1435100"/>
            <a:ext cx="6021821" cy="5422900"/>
          </a:xfrm>
          <a:custGeom>
            <a:avLst/>
            <a:gdLst>
              <a:gd name="connsiteX0" fmla="*/ 6021821 w 6021821"/>
              <a:gd name="connsiteY0" fmla="*/ 0 h 5422900"/>
              <a:gd name="connsiteX1" fmla="*/ 6021821 w 6021821"/>
              <a:gd name="connsiteY1" fmla="*/ 5422900 h 5422900"/>
              <a:gd name="connsiteX2" fmla="*/ 0 w 6021821"/>
              <a:gd name="connsiteY2" fmla="*/ 5422900 h 542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1821" h="5422900">
                <a:moveTo>
                  <a:pt x="6021821" y="0"/>
                </a:moveTo>
                <a:lnTo>
                  <a:pt x="6021821" y="5422900"/>
                </a:lnTo>
                <a:lnTo>
                  <a:pt x="0" y="5422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Ins="457200" rtlCol="0" anchor="ctr">
            <a:noAutofit/>
          </a:bodyPr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29540"/>
            <a:ext cx="4942829" cy="2958275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25" name="Parallélogramme 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fr-FR" noProof="0" dirty="0"/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352314" y="1185452"/>
            <a:ext cx="1839685" cy="163394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496102"/>
            <a:ext cx="7342621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fr-FR" noProof="0" dirty="0"/>
              <a:t>CLIQUEZ POUR LE STYLE DE SOUS-TITRE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2DB9D671-9FC8-4306-96B7-D9D585694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78" y="1241109"/>
            <a:ext cx="7342622" cy="1215566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Cliquez pour modifier </a:t>
            </a:r>
            <a:br>
              <a:rPr lang="fr-FR" noProof="0" dirty="0"/>
            </a:br>
            <a:r>
              <a:rPr lang="fr-FR" noProof="0" dirty="0"/>
              <a:t>Style du titre du masque 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fr-FR" noProof="0" smtClean="0"/>
              <a:pPr rtl="0"/>
              <a:t>‹#›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283110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 avec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9111EB29-9262-4594-8717-356AB3816AA6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</p:txBody>
      </p:sp>
      <p:sp>
        <p:nvSpPr>
          <p:cNvPr id="18" name="Espace réservé du contenu 3">
            <a:extLst>
              <a:ext uri="{FF2B5EF4-FFF2-40B4-BE49-F238E27FC236}">
                <a16:creationId xmlns:a16="http://schemas.microsoft.com/office/drawing/2014/main" id="{8715E757-6584-4841-8154-C92E70E0CD6B}"/>
              </a:ext>
            </a:extLst>
          </p:cNvPr>
          <p:cNvSpPr>
            <a:spLocks noGrp="1"/>
          </p:cNvSpPr>
          <p:nvPr userDrawn="1">
            <p:ph sz="half" idx="13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  <a:lvl2pPr>
              <a:defRPr lang="en-US" dirty="0">
                <a:solidFill>
                  <a:schemeClr val="bg1"/>
                </a:solidFill>
              </a:defRPr>
            </a:lvl2pPr>
            <a:lvl3pPr>
              <a:defRPr lang="en-US" dirty="0">
                <a:solidFill>
                  <a:schemeClr val="bg1"/>
                </a:solidFill>
              </a:defRPr>
            </a:lvl3pPr>
            <a:lvl4pPr>
              <a:defRPr lang="en-US" dirty="0">
                <a:solidFill>
                  <a:schemeClr val="bg1"/>
                </a:solidFill>
              </a:defRPr>
            </a:lvl4pPr>
            <a:lvl5pPr>
              <a:defRPr lang="en-IN" dirty="0">
                <a:solidFill>
                  <a:schemeClr val="bg1"/>
                </a:solidFill>
              </a:defRPr>
            </a:lvl5pPr>
          </a:lstStyle>
          <a:p>
            <a:pPr lvl="0" rtl="0">
              <a:buClr>
                <a:schemeClr val="accent2"/>
              </a:buClr>
            </a:pPr>
            <a:r>
              <a:rPr lang="fr-FR" noProof="0"/>
              <a:t>Cliquez pour modifier les styles du texte du masque</a:t>
            </a:r>
          </a:p>
          <a:p>
            <a:pPr lvl="1" rtl="0">
              <a:buClr>
                <a:schemeClr val="accent2"/>
              </a:buClr>
            </a:pPr>
            <a:r>
              <a:rPr lang="fr-FR" noProof="0"/>
              <a:t>Deuxième niveau</a:t>
            </a:r>
          </a:p>
          <a:p>
            <a:pPr lvl="2" rtl="0">
              <a:buClr>
                <a:schemeClr val="accent2"/>
              </a:buClr>
            </a:pPr>
            <a:r>
              <a:rPr lang="fr-FR" noProof="0"/>
              <a:t>Troisième niveau</a:t>
            </a:r>
          </a:p>
          <a:p>
            <a:pPr lvl="3" rtl="0">
              <a:buClr>
                <a:schemeClr val="accent2"/>
              </a:buClr>
            </a:pPr>
            <a:r>
              <a:rPr lang="fr-FR" noProof="0"/>
              <a:t>Quatrième niveau</a:t>
            </a:r>
          </a:p>
          <a:p>
            <a:pPr lvl="4" rtl="0">
              <a:buClr>
                <a:schemeClr val="accent2"/>
              </a:buClr>
            </a:pPr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19" name="Espace réservé du texte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</p:txBody>
      </p:sp>
      <p:sp>
        <p:nvSpPr>
          <p:cNvPr id="20" name="Espace réservé du contenu 5">
            <a:extLst>
              <a:ext uri="{FF2B5EF4-FFF2-40B4-BE49-F238E27FC236}">
                <a16:creationId xmlns:a16="http://schemas.microsoft.com/office/drawing/2014/main" id="{D957FBD7-2C3C-4DD1-954F-DF1E007BE590}"/>
              </a:ext>
            </a:extLst>
          </p:cNvPr>
          <p:cNvSpPr>
            <a:spLocks noGrp="1"/>
          </p:cNvSpPr>
          <p:nvPr userDrawn="1">
            <p:ph sz="quarter" idx="15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  <a:lvl2pPr>
              <a:defRPr lang="en-US" dirty="0">
                <a:solidFill>
                  <a:schemeClr val="bg1"/>
                </a:solidFill>
              </a:defRPr>
            </a:lvl2pPr>
            <a:lvl3pPr>
              <a:defRPr lang="en-US" dirty="0">
                <a:solidFill>
                  <a:schemeClr val="bg1"/>
                </a:solidFill>
              </a:defRPr>
            </a:lvl3pPr>
            <a:lvl4pPr>
              <a:defRPr lang="en-US" dirty="0">
                <a:solidFill>
                  <a:schemeClr val="bg1"/>
                </a:solidFill>
              </a:defRPr>
            </a:lvl4pPr>
            <a:lvl5pPr>
              <a:defRPr lang="en-IN" dirty="0">
                <a:solidFill>
                  <a:schemeClr val="bg1"/>
                </a:solidFill>
              </a:defRPr>
            </a:lvl5pPr>
          </a:lstStyle>
          <a:p>
            <a:pPr lvl="0" rtl="0">
              <a:buClr>
                <a:schemeClr val="accent2"/>
              </a:buClr>
            </a:pPr>
            <a:r>
              <a:rPr lang="fr-FR" noProof="0"/>
              <a:t>Cliquez pour modifier les styles du texte du masque</a:t>
            </a:r>
          </a:p>
          <a:p>
            <a:pPr lvl="1" rtl="0">
              <a:buClr>
                <a:schemeClr val="accent2"/>
              </a:buClr>
            </a:pPr>
            <a:r>
              <a:rPr lang="fr-FR" noProof="0"/>
              <a:t>Deuxième niveau</a:t>
            </a:r>
          </a:p>
          <a:p>
            <a:pPr lvl="2" rtl="0">
              <a:buClr>
                <a:schemeClr val="accent2"/>
              </a:buClr>
            </a:pPr>
            <a:r>
              <a:rPr lang="fr-FR" noProof="0"/>
              <a:t>Troisième niveau</a:t>
            </a:r>
          </a:p>
          <a:p>
            <a:pPr lvl="3" rtl="0">
              <a:buClr>
                <a:schemeClr val="accent2"/>
              </a:buClr>
            </a:pPr>
            <a:r>
              <a:rPr lang="fr-FR" noProof="0"/>
              <a:t>Quatrième niveau</a:t>
            </a:r>
          </a:p>
          <a:p>
            <a:pPr lvl="4" rtl="0">
              <a:buClr>
                <a:schemeClr val="accent2"/>
              </a:buClr>
            </a:pPr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24" name="Espace réservé du texte 4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fr-FR" noProof="0" dirty="0"/>
              <a:t>CLIQUEZ POUR LE STYLE DE SOUS-TITRE</a:t>
            </a:r>
          </a:p>
        </p:txBody>
      </p:sp>
      <p:sp>
        <p:nvSpPr>
          <p:cNvPr id="36" name="Parallélogramme 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fr-FR" noProof="0" dirty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fr-FR" noProof="0" smtClean="0"/>
              <a:pPr rtl="0"/>
              <a:t>‹#›</a:t>
            </a:fld>
            <a:endParaRPr lang="fr-FR" noProof="0" dirty="0"/>
          </a:p>
        </p:txBody>
      </p:sp>
      <p:sp>
        <p:nvSpPr>
          <p:cNvPr id="27" name="Titre 1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Cliquez pour modifier le style du titre du masque </a:t>
            </a:r>
          </a:p>
        </p:txBody>
      </p:sp>
    </p:spTree>
    <p:extLst>
      <p:ext uri="{BB962C8B-B14F-4D97-AF65-F5344CB8AC3E}">
        <p14:creationId xmlns:p14="http://schemas.microsoft.com/office/powerpoint/2010/main" val="32565402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8FB39FF5-7AF5-4963-9346-2640496A3302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16" name="Zone de texte 15">
            <a:extLst>
              <a:ext uri="{FF2B5EF4-FFF2-40B4-BE49-F238E27FC236}">
                <a16:creationId xmlns:a16="http://schemas.microsoft.com/office/drawing/2014/main" id="{A4F49194-9068-41AA-B460-962319BF96A4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fr-FR" sz="3400" b="1" noProof="0" dirty="0">
                <a:solidFill>
                  <a:schemeClr val="bg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Bande diagonale 28">
              <a:extLst>
                <a:ext uri="{FF2B5EF4-FFF2-40B4-BE49-F238E27FC236}">
                  <a16:creationId xmlns:a16="http://schemas.microsoft.com/office/drawing/2014/main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arallélogramme 30">
              <a:extLst>
                <a:ext uri="{FF2B5EF4-FFF2-40B4-BE49-F238E27FC236}">
                  <a16:creationId xmlns:a16="http://schemas.microsoft.com/office/drawing/2014/main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/>
            </a:p>
          </p:txBody>
        </p:sp>
      </p:grpSp>
      <p:sp>
        <p:nvSpPr>
          <p:cNvPr id="33" name="Parallélogramme 32">
            <a:extLst>
              <a:ext uri="{FF2B5EF4-FFF2-40B4-BE49-F238E27FC236}">
                <a16:creationId xmlns:a16="http://schemas.microsoft.com/office/drawing/2014/main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fr-FR" noProof="0" dirty="0"/>
          </a:p>
        </p:txBody>
      </p:sp>
      <p:sp>
        <p:nvSpPr>
          <p:cNvPr id="34" name="Espace réservé du texte 4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fr-FR" noProof="0" dirty="0"/>
              <a:t>CLIQUEZ POUR LE STYLE DE SOUS-TITRE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6990C03-1647-2044-B335-6F5F19E4E5F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fr-FR" noProof="0" smtClean="0"/>
              <a:pPr rtl="0"/>
              <a:t>‹#›</a:t>
            </a:fld>
            <a:endParaRPr lang="fr-FR" noProof="0" dirty="0"/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Cliquez pour modifier le style du titre du masque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fr-FR" noProof="0" dirty="0"/>
              <a:t>Ajoutez votre texte ici.</a:t>
            </a:r>
          </a:p>
        </p:txBody>
      </p:sp>
      <p:sp>
        <p:nvSpPr>
          <p:cNvPr id="20" name="Espace réservé au graphique 2">
            <a:extLst>
              <a:ext uri="{FF2B5EF4-FFF2-40B4-BE49-F238E27FC236}">
                <a16:creationId xmlns:a16="http://schemas.microsoft.com/office/drawing/2014/main" id="{0EF0FD2A-B62A-4931-846D-2602DED2660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</p:spPr>
        <p:txBody>
          <a:bodyPr vert="horz" lIns="91420" tIns="45710" rIns="91420" bIns="45710" rtlCol="0">
            <a:no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+mn-lt"/>
                <a:cs typeface="CiscoSans ExtraLight"/>
              </a:defRPr>
            </a:lvl1pPr>
          </a:lstStyle>
          <a:p>
            <a:pPr lvl="0" rtl="0"/>
            <a:r>
              <a:rPr lang="fr-FR" noProof="0"/>
              <a:t>Cliquez sur l'icône pour ajouter un graphique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004770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9EF72CE-34D2-4581-98D2-89218BC1B4E4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16" name="Zone de texte 15">
            <a:extLst>
              <a:ext uri="{FF2B5EF4-FFF2-40B4-BE49-F238E27FC236}">
                <a16:creationId xmlns:a16="http://schemas.microsoft.com/office/drawing/2014/main" id="{B84020D1-D35E-497E-97F1-84A6EA9D048E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fr-FR" sz="3400" b="1" noProof="0" dirty="0">
                <a:solidFill>
                  <a:schemeClr val="bg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36C8A74F-FDDF-48E8-AC2B-A5BD59D7D6A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Bande diagonale 26">
              <a:extLst>
                <a:ext uri="{FF2B5EF4-FFF2-40B4-BE49-F238E27FC236}">
                  <a16:creationId xmlns:a16="http://schemas.microsoft.com/office/drawing/2014/main" id="{2D5247F3-E6EB-4003-B1FD-F6200F0738E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E9B7D995-9FB8-4461-8AAA-FA8B9A145B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Parallélogramme 32">
              <a:extLst>
                <a:ext uri="{FF2B5EF4-FFF2-40B4-BE49-F238E27FC236}">
                  <a16:creationId xmlns:a16="http://schemas.microsoft.com/office/drawing/2014/main" id="{849B962F-68BC-4B89-B4D8-D862517534DF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/>
            </a:p>
          </p:txBody>
        </p:sp>
      </p:grpSp>
      <p:sp>
        <p:nvSpPr>
          <p:cNvPr id="36" name="Parallélogramme 35">
            <a:extLst>
              <a:ext uri="{FF2B5EF4-FFF2-40B4-BE49-F238E27FC236}">
                <a16:creationId xmlns:a16="http://schemas.microsoft.com/office/drawing/2014/main" id="{8006416B-866C-47E5-8480-109B40F9EAA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fr-FR" noProof="0" dirty="0"/>
          </a:p>
        </p:txBody>
      </p:sp>
      <p:sp>
        <p:nvSpPr>
          <p:cNvPr id="37" name="Espace réservé du texte 4">
            <a:extLst>
              <a:ext uri="{FF2B5EF4-FFF2-40B4-BE49-F238E27FC236}">
                <a16:creationId xmlns:a16="http://schemas.microsoft.com/office/drawing/2014/main" id="{FE79FAE9-2A8C-46BA-8738-44CBCF7294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fr-FR" noProof="0" dirty="0"/>
              <a:t>CLIQUEZ POUR LE STYLE DE SOUS-TITRE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fr-FR" noProof="0" smtClean="0"/>
              <a:pPr rtl="0"/>
              <a:t>‹#›</a:t>
            </a:fld>
            <a:endParaRPr lang="fr-FR" noProof="0" dirty="0"/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0F525D04-A814-7A4D-9732-11097EA762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Cliquez pour modifier le style du titre du masque </a:t>
            </a:r>
          </a:p>
        </p:txBody>
      </p:sp>
      <p:sp>
        <p:nvSpPr>
          <p:cNvPr id="15" name="Espace réservé au tableau 11">
            <a:extLst>
              <a:ext uri="{FF2B5EF4-FFF2-40B4-BE49-F238E27FC236}">
                <a16:creationId xmlns:a16="http://schemas.microsoft.com/office/drawing/2014/main" id="{7CD3E31F-0AF8-4EB8-B6FA-BD95A2EDA63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</p:spPr>
        <p:txBody>
          <a:bodyPr lIns="91420" tIns="45710" rIns="91420" bIns="45710" rtlCol="0">
            <a:noAutofit/>
          </a:bodyPr>
          <a:lstStyle>
            <a:lvl1pPr marL="0" indent="0" algn="ctr">
              <a:buNone/>
              <a:defRPr sz="20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Cliquez sur l'icône pour ajouter un tableau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15060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CAFD81C-E6E5-4292-828B-BD147E6DEAB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4" name="Triangle rectangle 3">
            <a:extLst>
              <a:ext uri="{FF2B5EF4-FFF2-40B4-BE49-F238E27FC236}">
                <a16:creationId xmlns:a16="http://schemas.microsoft.com/office/drawing/2014/main" id="{79ED029D-F488-47E5-B064-0E35B31D23A5}"/>
              </a:ext>
            </a:extLst>
          </p:cNvPr>
          <p:cNvSpPr/>
          <p:nvPr userDrawn="1"/>
        </p:nvSpPr>
        <p:spPr>
          <a:xfrm flipV="1">
            <a:off x="0" y="-5"/>
            <a:ext cx="11747500" cy="6299203"/>
          </a:xfrm>
          <a:prstGeom prst="rtTriangl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5" name="Espace réservé d’image 31">
            <a:extLst>
              <a:ext uri="{FF2B5EF4-FFF2-40B4-BE49-F238E27FC236}">
                <a16:creationId xmlns:a16="http://schemas.microsoft.com/office/drawing/2014/main" id="{D683190A-95C6-428D-AEE4-FC8350C324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rtlCol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fr-FR" noProof="0" dirty="0"/>
              <a:t>Insérez ou glissez et placez l’image ici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F78F4957-6DDE-40CE-9D33-00B1434FA08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5344886"/>
            <a:ext cx="2362200" cy="12409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re 1">
            <a:extLst>
              <a:ext uri="{FF2B5EF4-FFF2-40B4-BE49-F238E27FC236}">
                <a16:creationId xmlns:a16="http://schemas.microsoft.com/office/drawing/2014/main" id="{D9A8085F-72C4-4DFB-813E-C5666B0CC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88000" rtlCol="0" anchor="ctr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 dirty="0"/>
              <a:t>Ajoutez la légende ici</a:t>
            </a:r>
          </a:p>
        </p:txBody>
      </p:sp>
    </p:spTree>
    <p:extLst>
      <p:ext uri="{BB962C8B-B14F-4D97-AF65-F5344CB8AC3E}">
        <p14:creationId xmlns:p14="http://schemas.microsoft.com/office/powerpoint/2010/main" val="42375767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40A6720D-B182-4290-BD91-1D1E4D93060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fr-FR" noProof="0" dirty="0"/>
              <a:t>Nom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359BE165-3EB5-4C11-8B53-6E98C0BC2E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fr-FR" noProof="0" dirty="0"/>
              <a:t>Numéro de téléphone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2928" y="4216669"/>
            <a:ext cx="3445783" cy="28907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fr-FR" noProof="0" dirty="0"/>
              <a:t>E-mail </a:t>
            </a:r>
          </a:p>
        </p:txBody>
      </p:sp>
      <p:sp>
        <p:nvSpPr>
          <p:cNvPr id="13" name="Espace réservé du texte 21">
            <a:extLst>
              <a:ext uri="{FF2B5EF4-FFF2-40B4-BE49-F238E27FC236}">
                <a16:creationId xmlns:a16="http://schemas.microsoft.com/office/drawing/2014/main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fr-FR" noProof="0" dirty="0"/>
              <a:t>Site web de l’entreprise</a:t>
            </a:r>
          </a:p>
        </p:txBody>
      </p:sp>
      <p:sp>
        <p:nvSpPr>
          <p:cNvPr id="14" name="Forme 4157">
            <a:extLst>
              <a:ext uri="{FF2B5EF4-FFF2-40B4-BE49-F238E27FC236}">
                <a16:creationId xmlns:a16="http://schemas.microsoft.com/office/drawing/2014/main" id="{A30A8F28-98F4-425F-A750-78192A157DF4}"/>
              </a:ext>
            </a:extLst>
          </p:cNvPr>
          <p:cNvSpPr/>
          <p:nvPr userDrawn="1"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solidFill>
              <a:srgbClr val="FF6600"/>
            </a:solidFill>
            <a:miter lim="400000"/>
          </a:ln>
        </p:spPr>
        <p:txBody>
          <a:bodyPr lIns="38100" tIns="38100" rIns="38100" bIns="38100" rtlCol="0" anchor="ctr"/>
          <a:lstStyle/>
          <a:p>
            <a:pPr algn="ctr" defTabSz="457200" rtl="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fr-FR" noProof="0" dirty="0"/>
          </a:p>
        </p:txBody>
      </p:sp>
      <p:sp>
        <p:nvSpPr>
          <p:cNvPr id="15" name="Forme 4186">
            <a:extLst>
              <a:ext uri="{FF2B5EF4-FFF2-40B4-BE49-F238E27FC236}">
                <a16:creationId xmlns:a16="http://schemas.microsoft.com/office/drawing/2014/main" id="{2F84D399-8148-4E86-A1E4-BE7D1D81383A}"/>
              </a:ext>
            </a:extLst>
          </p:cNvPr>
          <p:cNvSpPr/>
          <p:nvPr userDrawn="1"/>
        </p:nvSpPr>
        <p:spPr>
          <a:xfrm>
            <a:off x="6507622" y="3897986"/>
            <a:ext cx="161507" cy="296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 w="12700">
            <a:solidFill>
              <a:srgbClr val="FF6600"/>
            </a:solidFill>
            <a:miter lim="400000"/>
          </a:ln>
        </p:spPr>
        <p:txBody>
          <a:bodyPr lIns="38100" tIns="38100" rIns="38100" bIns="38100" rtlCol="0" anchor="ctr"/>
          <a:lstStyle/>
          <a:p>
            <a:pPr algn="ctr" defTabSz="457200" rtl="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fr-FR" noProof="0" dirty="0"/>
          </a:p>
        </p:txBody>
      </p:sp>
      <p:sp>
        <p:nvSpPr>
          <p:cNvPr id="19" name="Forme 4379">
            <a:extLst>
              <a:ext uri="{FF2B5EF4-FFF2-40B4-BE49-F238E27FC236}">
                <a16:creationId xmlns:a16="http://schemas.microsoft.com/office/drawing/2014/main" id="{E4408FF8-E342-42F8-BBE9-1220822B5E99}"/>
              </a:ext>
            </a:extLst>
          </p:cNvPr>
          <p:cNvSpPr/>
          <p:nvPr userDrawn="1"/>
        </p:nvSpPr>
        <p:spPr>
          <a:xfrm>
            <a:off x="6458938" y="4327945"/>
            <a:ext cx="258875" cy="18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solidFill>
              <a:srgbClr val="FF6600"/>
            </a:solidFill>
            <a:miter lim="400000"/>
          </a:ln>
        </p:spPr>
        <p:txBody>
          <a:bodyPr lIns="38100" tIns="38100" rIns="38100" bIns="38100" rtlCol="0" anchor="ctr"/>
          <a:lstStyle/>
          <a:p>
            <a:pPr algn="ctr" defTabSz="457200" rtl="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fr-FR" noProof="0" dirty="0"/>
          </a:p>
        </p:txBody>
      </p:sp>
      <p:sp>
        <p:nvSpPr>
          <p:cNvPr id="21" name="Triangle droit 20">
            <a:extLst>
              <a:ext uri="{FF2B5EF4-FFF2-40B4-BE49-F238E27FC236}">
                <a16:creationId xmlns:a16="http://schemas.microsoft.com/office/drawing/2014/main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space réservé d’image 24">
            <a:extLst>
              <a:ext uri="{FF2B5EF4-FFF2-40B4-BE49-F238E27FC236}">
                <a16:creationId xmlns:a16="http://schemas.microsoft.com/office/drawing/2014/main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Cliquez pour modifier le style du titre du masque</a:t>
            </a:r>
          </a:p>
        </p:txBody>
      </p:sp>
    </p:spTree>
    <p:extLst>
      <p:ext uri="{BB962C8B-B14F-4D97-AF65-F5344CB8AC3E}">
        <p14:creationId xmlns:p14="http://schemas.microsoft.com/office/powerpoint/2010/main" val="3839051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1099AB-ABB9-4706-9E38-357EC2AB403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11" name="Triangle rectangle 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Cliquez pour modifier le style du titre du masque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 sz="2400" b="0" i="0" spc="300">
                <a:solidFill>
                  <a:schemeClr val="tx1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 dirty="0"/>
              <a:t>CLIQUEZ POUR MODIFIER POUR LE STYLE DE SOUS-TITRE DU MASQUE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0920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3B31A5E-1244-4689-B513-C78E3C4E53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19" name="Triangle droit 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17" name="Parallélogramme 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re 1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fr-FR" noProof="0" dirty="0"/>
              <a:t>Cliquez pour modifier le style du titre du masque</a:t>
            </a:r>
          </a:p>
        </p:txBody>
      </p:sp>
      <p:sp>
        <p:nvSpPr>
          <p:cNvPr id="101" name="Espace réservé du texte 2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000" b="0" i="0" spc="300">
                <a:solidFill>
                  <a:schemeClr val="tx1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élogramme 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fr-FR" noProof="0" dirty="0"/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élogramme 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89179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9111EB29-9262-4594-8717-356AB3816AA6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Bande diagonal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élogramme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/>
            </a:p>
          </p:txBody>
        </p:sp>
      </p:grpSp>
      <p:sp>
        <p:nvSpPr>
          <p:cNvPr id="25" name="Zone de texte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fr-FR" sz="3400" b="1" noProof="0" dirty="0">
                <a:solidFill>
                  <a:schemeClr val="bg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élogramme 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fr-FR" noProof="0" dirty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fr-FR" noProof="0" smtClean="0"/>
              <a:pPr rtl="0"/>
              <a:t>‹#›</a:t>
            </a:fld>
            <a:endParaRPr lang="fr-FR" noProof="0" dirty="0"/>
          </a:p>
        </p:txBody>
      </p:sp>
      <p:sp>
        <p:nvSpPr>
          <p:cNvPr id="27" name="Titre 1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Cliquez pour modifier le style du titre du masque </a:t>
            </a:r>
          </a:p>
        </p:txBody>
      </p:sp>
      <p:sp>
        <p:nvSpPr>
          <p:cNvPr id="29" name="Espace réservé du contenu 2">
            <a:extLst>
              <a:ext uri="{FF2B5EF4-FFF2-40B4-BE49-F238E27FC236}">
                <a16:creationId xmlns:a16="http://schemas.microsoft.com/office/drawing/2014/main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4596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9111EB29-9262-4594-8717-356AB3816AA6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Bande diagonal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élogramme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/>
            </a:p>
          </p:txBody>
        </p:sp>
      </p:grpSp>
      <p:sp>
        <p:nvSpPr>
          <p:cNvPr id="25" name="Zone de texte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fr-FR" sz="3400" b="1" noProof="0" dirty="0">
                <a:solidFill>
                  <a:schemeClr val="bg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élogramme 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fr-FR" noProof="0" dirty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fr-FR" noProof="0" smtClean="0"/>
              <a:pPr rtl="0"/>
              <a:t>‹#›</a:t>
            </a:fld>
            <a:endParaRPr lang="fr-FR" noProof="0" dirty="0"/>
          </a:p>
        </p:txBody>
      </p:sp>
      <p:sp>
        <p:nvSpPr>
          <p:cNvPr id="27" name="Titre 1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Cliquez pour modifier le style du titre du masque 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217F9213-0142-420B-A84D-C5627A0C8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15" name="Espace réservé du contenu 3">
            <a:extLst>
              <a:ext uri="{FF2B5EF4-FFF2-40B4-BE49-F238E27FC236}">
                <a16:creationId xmlns:a16="http://schemas.microsoft.com/office/drawing/2014/main" id="{8014328B-D576-4B5C-A4AE-CF9831892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8473770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9111EB29-9262-4594-8717-356AB3816AA6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Bande diagonal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élogramme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/>
            </a:p>
          </p:txBody>
        </p:sp>
      </p:grpSp>
      <p:sp>
        <p:nvSpPr>
          <p:cNvPr id="25" name="Zone de texte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fr-FR" sz="3400" b="1" noProof="0" dirty="0">
                <a:solidFill>
                  <a:schemeClr val="bg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élogramme 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fr-FR" noProof="0" dirty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fr-FR" noProof="0" smtClean="0"/>
              <a:pPr rtl="0"/>
              <a:t>‹#›</a:t>
            </a:fld>
            <a:endParaRPr lang="fr-FR" noProof="0" dirty="0"/>
          </a:p>
        </p:txBody>
      </p:sp>
      <p:sp>
        <p:nvSpPr>
          <p:cNvPr id="27" name="Titre 1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Cliquez pour modifier le style du titre du masque </a:t>
            </a:r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</p:spPr>
        <p:txBody>
          <a:bodyPr rtlCol="0" anchor="b"/>
          <a:lstStyle>
            <a:lvl1pPr marL="0" indent="0">
              <a:buNone/>
              <a:defRPr lang="en-US" b="1" dirty="0">
                <a:solidFill>
                  <a:schemeClr val="bg1"/>
                </a:solidFill>
              </a:defRPr>
            </a:lvl1pPr>
          </a:lstStyle>
          <a:p>
            <a:pPr marL="228600" lvl="0" indent="-228600" rtl="0"/>
            <a:r>
              <a:rPr lang="fr-FR" noProof="0"/>
              <a:t>Cliquez pour modifier les styles du texte du masque</a:t>
            </a:r>
          </a:p>
        </p:txBody>
      </p:sp>
      <p:sp>
        <p:nvSpPr>
          <p:cNvPr id="20" name="Espace réservé du texte 4">
            <a:extLst>
              <a:ext uri="{FF2B5EF4-FFF2-40B4-BE49-F238E27FC236}">
                <a16:creationId xmlns:a16="http://schemas.microsoft.com/office/drawing/2014/main" id="{311B1CFE-1B35-4B5C-B40A-DC5ADF211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</p:txBody>
      </p:sp>
      <p:sp>
        <p:nvSpPr>
          <p:cNvPr id="21" name="Espace réservé du contenu 5">
            <a:extLst>
              <a:ext uri="{FF2B5EF4-FFF2-40B4-BE49-F238E27FC236}">
                <a16:creationId xmlns:a16="http://schemas.microsoft.com/office/drawing/2014/main" id="{1CE840E8-D596-479D-AE97-E88F42DC1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24" name="Espace réservé du contenu 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8606950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1099AB-ABB9-4706-9E38-357EC2AB403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11" name="Triangle rectangle 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Cliquez pour modifier le style du titre du masque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 rtlCol="0"/>
          <a:lstStyle>
            <a:lvl1pPr marL="0" indent="0" algn="r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C9A1E80C-1A76-4D3E-92A1-846866867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006597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1099AB-ABB9-4706-9E38-357EC2AB403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11" name="Triangle rectangle 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Cliquez pour modifier le style du titre du masque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 rtlCol="0"/>
          <a:lstStyle>
            <a:lvl1pPr marL="0" indent="0" algn="r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</p:txBody>
      </p:sp>
      <p:sp>
        <p:nvSpPr>
          <p:cNvPr id="12" name="Espace réservé d’image 2">
            <a:extLst>
              <a:ext uri="{FF2B5EF4-FFF2-40B4-BE49-F238E27FC236}">
                <a16:creationId xmlns:a16="http://schemas.microsoft.com/office/drawing/2014/main" id="{22728E0A-430E-4C6A-BF56-06FA8510F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908403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37A5C384-78D0-4088-9411-AB6790574770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18" name="Zone de texte 17">
            <a:extLst>
              <a:ext uri="{FF2B5EF4-FFF2-40B4-BE49-F238E27FC236}">
                <a16:creationId xmlns:a16="http://schemas.microsoft.com/office/drawing/2014/main" id="{CC52C5C1-EC33-44C1-9D54-A1058BBF1812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fr-FR" sz="3400" b="1" noProof="0" dirty="0">
                <a:solidFill>
                  <a:schemeClr val="bg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8A0030CD-8C9E-4AA5-8C5D-F9B2EDB7E17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Bande diagonale 26">
              <a:extLst>
                <a:ext uri="{FF2B5EF4-FFF2-40B4-BE49-F238E27FC236}">
                  <a16:creationId xmlns:a16="http://schemas.microsoft.com/office/drawing/2014/main" id="{872EE65E-EE50-4A3E-861E-1D6C241CB8EA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E76AD1EF-E06C-4D3C-9693-26844D01C83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Parallélogramme 28">
              <a:extLst>
                <a:ext uri="{FF2B5EF4-FFF2-40B4-BE49-F238E27FC236}">
                  <a16:creationId xmlns:a16="http://schemas.microsoft.com/office/drawing/2014/main" id="{57D44C42-44C0-420A-A125-9B1A979D4F56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/>
            </a:p>
          </p:txBody>
        </p:sp>
      </p:grpSp>
      <p:sp>
        <p:nvSpPr>
          <p:cNvPr id="30" name="Parallélogramme 29">
            <a:extLst>
              <a:ext uri="{FF2B5EF4-FFF2-40B4-BE49-F238E27FC236}">
                <a16:creationId xmlns:a16="http://schemas.microsoft.com/office/drawing/2014/main" id="{406089BB-36DC-4E23-B215-527A8A18FCF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fr-FR" noProof="0" dirty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578C43A6-50C6-704E-BADC-6D83BADE7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D91439B-965F-3548-AF77-89501B24F6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fr-FR" noProof="0" smtClean="0"/>
              <a:pPr rtl="0"/>
              <a:t>‹#›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19906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5BB0367-1AFD-4191-AB6F-E9815D136F63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21" name="Zone de texte 20">
            <a:extLst>
              <a:ext uri="{FF2B5EF4-FFF2-40B4-BE49-F238E27FC236}">
                <a16:creationId xmlns:a16="http://schemas.microsoft.com/office/drawing/2014/main" id="{7E8A2C98-F26E-415A-B931-1B89CA46C1CF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fr-FR" sz="3400" b="1" noProof="0" dirty="0">
                <a:solidFill>
                  <a:schemeClr val="bg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B2FB48C-0C70-4DBE-B904-A134B6644DD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8" name="Bande diagonale 27">
              <a:extLst>
                <a:ext uri="{FF2B5EF4-FFF2-40B4-BE49-F238E27FC236}">
                  <a16:creationId xmlns:a16="http://schemas.microsoft.com/office/drawing/2014/main" id="{4F2E2158-1E6E-4E0D-BDAB-B20041C7361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626D62DB-3A5A-4DA1-BFA4-D9E58676E86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élogramme 29">
              <a:extLst>
                <a:ext uri="{FF2B5EF4-FFF2-40B4-BE49-F238E27FC236}">
                  <a16:creationId xmlns:a16="http://schemas.microsoft.com/office/drawing/2014/main" id="{F5A729A7-3A5C-405C-AE06-180E7529E477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/>
            </a:p>
          </p:txBody>
        </p:sp>
      </p:grpSp>
      <p:sp>
        <p:nvSpPr>
          <p:cNvPr id="31" name="Parallélogramme 30">
            <a:extLst>
              <a:ext uri="{FF2B5EF4-FFF2-40B4-BE49-F238E27FC236}">
                <a16:creationId xmlns:a16="http://schemas.microsoft.com/office/drawing/2014/main" id="{41E23981-B12A-4AC3-A030-337BBBA5E45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fr-FR" noProof="0" dirty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B69A007-934D-7A4B-9EFA-82044EF4DC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A154DC2-98C7-4D4B-A17A-AA4731217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fr-FR" noProof="0" smtClean="0"/>
              <a:pPr rtl="0"/>
              <a:t>‹#›</a:t>
            </a:fld>
            <a:endParaRPr lang="fr-FR" noProof="0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4D604A2-C574-42DB-B0C4-99715CAA1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8330184" cy="1147968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584190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DAB3FE-9015-40FD-A870-D81B5A86A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58918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 4">
            <a:extLst>
              <a:ext uri="{FF2B5EF4-FFF2-40B4-BE49-F238E27FC236}">
                <a16:creationId xmlns:a16="http://schemas.microsoft.com/office/drawing/2014/main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rtl="0"/>
            <a:fld id="{8699F50C-BE38-4BD0-BA84-9B090E1F2B9B}" type="slidenum">
              <a:rPr lang="fr-FR" noProof="0" smtClean="0"/>
              <a:pPr rtl="0"/>
              <a:t>‹#›</a:t>
            </a:fld>
            <a:endParaRPr lang="fr-FR" noProof="0" dirty="0"/>
          </a:p>
        </p:txBody>
      </p:sp>
      <p:sp>
        <p:nvSpPr>
          <p:cNvPr id="9" name="Espace réservé du titre 8">
            <a:extLst>
              <a:ext uri="{FF2B5EF4-FFF2-40B4-BE49-F238E27FC236}">
                <a16:creationId xmlns:a16="http://schemas.microsoft.com/office/drawing/2014/main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pPr rtl="0"/>
            <a:r>
              <a:rPr lang="fr-FR" noProof="0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6488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85" r:id="rId3"/>
    <p:sldLayoutId id="2147483706" r:id="rId4"/>
    <p:sldLayoutId id="2147483708" r:id="rId5"/>
    <p:sldLayoutId id="2147483704" r:id="rId6"/>
    <p:sldLayoutId id="2147483689" r:id="rId7"/>
    <p:sldLayoutId id="2147483668" r:id="rId8"/>
    <p:sldLayoutId id="2147483707" r:id="rId9"/>
    <p:sldLayoutId id="2147483710" r:id="rId10"/>
    <p:sldLayoutId id="2147483709" r:id="rId11"/>
    <p:sldLayoutId id="2147483711" r:id="rId12"/>
    <p:sldLayoutId id="2147483712" r:id="rId13"/>
    <p:sldLayoutId id="2147483713" r:id="rId14"/>
    <p:sldLayoutId id="2147483714" r:id="rId15"/>
    <p:sldLayoutId id="2147483715" r:id="rId16"/>
    <p:sldLayoutId id="2147483692" r:id="rId17"/>
    <p:sldLayoutId id="2147483697" r:id="rId18"/>
    <p:sldLayoutId id="2147483674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9.jpe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4.png"/><Relationship Id="rId9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y.occello@amberbauxitealumina.com" TargetMode="External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638ACE-163E-40EB-A458-E794C67EA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8482" y="3280878"/>
            <a:ext cx="7463790" cy="1616252"/>
          </a:xfrm>
        </p:spPr>
        <p:txBody>
          <a:bodyPr rtlCol="0">
            <a:noAutofit/>
          </a:bodyPr>
          <a:lstStyle/>
          <a:p>
            <a:r>
              <a:rPr lang="zh-CN" altLang="zh-CN" sz="3600" dirty="0">
                <a:solidFill>
                  <a:srgbClr val="FF6600"/>
                </a:solidFill>
              </a:rPr>
              <a:t>铝土矿选择的战略考量和环保挑战</a:t>
            </a:r>
            <a:b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</a:br>
            <a:br>
              <a:rPr lang="zh-CN" altLang="en-US" sz="3600" dirty="0">
                <a:solidFill>
                  <a:srgbClr val="FF6600"/>
                </a:solidFill>
              </a:rPr>
            </a:br>
            <a:endParaRPr lang="fr-FR" sz="3600" dirty="0">
              <a:solidFill>
                <a:srgbClr val="FF6600"/>
              </a:solidFill>
            </a:endParaRPr>
          </a:p>
        </p:txBody>
      </p:sp>
      <p:sp>
        <p:nvSpPr>
          <p:cNvPr id="22" name="Rectangle 2">
            <a:extLst>
              <a:ext uri="{FF2B5EF4-FFF2-40B4-BE49-F238E27FC236}">
                <a16:creationId xmlns:a16="http://schemas.microsoft.com/office/drawing/2014/main" id="{4CF44150-784B-0BD3-404F-3BA96E007D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1120" y="0"/>
            <a:ext cx="3230880" cy="1280160"/>
          </a:xfrm>
          <a:prstGeom prst="rect">
            <a:avLst/>
          </a:prstGeom>
          <a:solidFill>
            <a:srgbClr val="00194C"/>
          </a:solidFill>
          <a:ln w="9525">
            <a:solidFill>
              <a:srgbClr val="1F497D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cs typeface="Arial" pitchFamily="34" charset="0"/>
              </a:rPr>
              <a:t>安博尔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cs typeface="Arial" pitchFamily="34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cs typeface="Arial" pitchFamily="34" charset="0"/>
              </a:rPr>
              <a:t>铝土矿氧化铝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9C7BFA1-7CFA-3BEC-E88F-C3E142808E28}"/>
              </a:ext>
            </a:extLst>
          </p:cNvPr>
          <p:cNvSpPr txBox="1"/>
          <p:nvPr/>
        </p:nvSpPr>
        <p:spPr>
          <a:xfrm>
            <a:off x="112981" y="6365046"/>
            <a:ext cx="27915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2023 05 </a:t>
            </a:r>
          </a:p>
        </p:txBody>
      </p:sp>
    </p:spTree>
    <p:extLst>
      <p:ext uri="{BB962C8B-B14F-4D97-AF65-F5344CB8AC3E}">
        <p14:creationId xmlns:p14="http://schemas.microsoft.com/office/powerpoint/2010/main" val="3980699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840434A-BE5E-89DE-3D7F-E71258F5C99B}"/>
              </a:ext>
            </a:extLst>
          </p:cNvPr>
          <p:cNvSpPr txBox="1"/>
          <p:nvPr/>
        </p:nvSpPr>
        <p:spPr>
          <a:xfrm>
            <a:off x="359229" y="549024"/>
            <a:ext cx="11367951" cy="583056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69D4BCF2-C773-495F-A4D5-860FB6A2F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zh-CN" altLang="en-US" sz="4400" dirty="0">
                <a:solidFill>
                  <a:srgbClr val="00194C"/>
                </a:solidFill>
                <a:latin typeface="+mn-lt"/>
              </a:rPr>
              <a:t>关于我们</a:t>
            </a:r>
            <a:endParaRPr lang="fr-FR" sz="4400" b="0" dirty="0">
              <a:solidFill>
                <a:srgbClr val="00194C"/>
              </a:solidFill>
              <a:latin typeface="+mn-lt"/>
              <a:cs typeface="Calibri Light" panose="020F0302020204030204" pitchFamily="34" charset="0"/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22FA88EA-C926-8527-251A-4228BB53C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1343"/>
          <a:stretch>
            <a:fillRect/>
          </a:stretch>
        </p:blipFill>
        <p:spPr bwMode="auto">
          <a:xfrm>
            <a:off x="5763705" y="2972051"/>
            <a:ext cx="1903359" cy="124808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à coins arrondis 5">
            <a:extLst>
              <a:ext uri="{FF2B5EF4-FFF2-40B4-BE49-F238E27FC236}">
                <a16:creationId xmlns:a16="http://schemas.microsoft.com/office/drawing/2014/main" id="{2DBACCDE-B639-9490-7CEF-41B7F94EA0E9}"/>
              </a:ext>
            </a:extLst>
          </p:cNvPr>
          <p:cNvSpPr/>
          <p:nvPr/>
        </p:nvSpPr>
        <p:spPr>
          <a:xfrm>
            <a:off x="2016116" y="1384531"/>
            <a:ext cx="3538105" cy="1254229"/>
          </a:xfrm>
          <a:prstGeom prst="roundRect">
            <a:avLst/>
          </a:prstGeom>
          <a:solidFill>
            <a:sysClr val="window" lastClr="FFFFFF"/>
          </a:solidFill>
          <a:ln w="6350" cap="flat" cmpd="sng" algn="ctr">
            <a:solidFill>
              <a:srgbClr val="1F497D"/>
            </a:solidFill>
            <a:prstDash val="solid"/>
          </a:ln>
          <a:effectLst/>
        </p:spPr>
        <p:txBody>
          <a:bodyPr rtlCol="0" anchor="ctr"/>
          <a:lstStyle/>
          <a:p>
            <a:pPr marL="0" lvl="5" algn="ctr"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一家</a:t>
            </a:r>
            <a:r>
              <a:rPr lang="zh-CN" altLang="en-US" sz="1600" b="1" kern="0" dirty="0">
                <a:solidFill>
                  <a:srgbClr val="1F497D"/>
                </a:solidFill>
                <a:latin typeface="Calibri"/>
              </a:rPr>
              <a:t>专门针对铝土矿和氧化铝行业提供服务的公司</a:t>
            </a:r>
            <a:r>
              <a:rPr lang="en-US" altLang="zh-CN" sz="1600" b="1" kern="0" dirty="0">
                <a:solidFill>
                  <a:srgbClr val="1F497D"/>
                </a:solidFill>
                <a:latin typeface="Calibri"/>
              </a:rPr>
              <a:t> </a:t>
            </a:r>
          </a:p>
          <a:p>
            <a:pPr marL="0" marR="0" lvl="5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kern="0" dirty="0">
                <a:solidFill>
                  <a:srgbClr val="1F497D"/>
                </a:solidFill>
                <a:latin typeface="Calibri"/>
              </a:rPr>
              <a:t> </a:t>
            </a:r>
          </a:p>
        </p:txBody>
      </p:sp>
      <p:sp>
        <p:nvSpPr>
          <p:cNvPr id="10" name="Rectangle à coins arrondis 8">
            <a:extLst>
              <a:ext uri="{FF2B5EF4-FFF2-40B4-BE49-F238E27FC236}">
                <a16:creationId xmlns:a16="http://schemas.microsoft.com/office/drawing/2014/main" id="{20CFAC3A-05B5-9177-0463-19A67178DE4F}"/>
              </a:ext>
            </a:extLst>
          </p:cNvPr>
          <p:cNvSpPr/>
          <p:nvPr/>
        </p:nvSpPr>
        <p:spPr>
          <a:xfrm>
            <a:off x="2016117" y="4564050"/>
            <a:ext cx="3538105" cy="1254693"/>
          </a:xfrm>
          <a:prstGeom prst="roundRect">
            <a:avLst/>
          </a:prstGeom>
          <a:solidFill>
            <a:sysClr val="window" lastClr="FFFFFF"/>
          </a:solidFill>
          <a:ln w="635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marL="0" marR="0" lvl="5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关于工艺改进和氧化铝行业有丰富的经验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13" name="Rectangle à coins arrondis 15">
            <a:extLst>
              <a:ext uri="{FF2B5EF4-FFF2-40B4-BE49-F238E27FC236}">
                <a16:creationId xmlns:a16="http://schemas.microsoft.com/office/drawing/2014/main" id="{382EE6DA-4CA1-8A1C-115E-8DE21A603394}"/>
              </a:ext>
            </a:extLst>
          </p:cNvPr>
          <p:cNvSpPr/>
          <p:nvPr/>
        </p:nvSpPr>
        <p:spPr>
          <a:xfrm>
            <a:off x="2016117" y="2974291"/>
            <a:ext cx="3544505" cy="1254228"/>
          </a:xfrm>
          <a:prstGeom prst="roundRect">
            <a:avLst/>
          </a:prstGeom>
          <a:solidFill>
            <a:sysClr val="window" lastClr="FFFFFF"/>
          </a:solidFill>
          <a:ln w="635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marL="0" marR="0" lvl="5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深入了解：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5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全球范围内的铝土矿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5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所有的铝土矿及其处理工艺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lvl="5" indent="-342900">
              <a:buFontTx/>
              <a:buChar char="-"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关键</a:t>
            </a:r>
            <a:r>
              <a:rPr lang="zh-CN" altLang="en-US" sz="1600" b="1" kern="0" dirty="0">
                <a:solidFill>
                  <a:srgbClr val="1F497D"/>
                </a:solidFill>
              </a:rPr>
              <a:t>的铝土矿和氧化铝市场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D652EFD-339D-5BD5-F17C-D75255FC83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8986" y="1437957"/>
            <a:ext cx="1957922" cy="125469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6D7D5F4-3B68-E25F-25C4-9A8376C54F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3704" y="4603982"/>
            <a:ext cx="1903359" cy="1253335"/>
          </a:xfrm>
          <a:prstGeom prst="rect">
            <a:avLst/>
          </a:prstGeom>
        </p:spPr>
      </p:pic>
      <p:sp>
        <p:nvSpPr>
          <p:cNvPr id="16" name="Rectangle à coins arrondis 5">
            <a:extLst>
              <a:ext uri="{FF2B5EF4-FFF2-40B4-BE49-F238E27FC236}">
                <a16:creationId xmlns:a16="http://schemas.microsoft.com/office/drawing/2014/main" id="{B5542FFF-72EF-074C-AD99-97A420392115}"/>
              </a:ext>
            </a:extLst>
          </p:cNvPr>
          <p:cNvSpPr/>
          <p:nvPr/>
        </p:nvSpPr>
        <p:spPr>
          <a:xfrm>
            <a:off x="7976214" y="1438421"/>
            <a:ext cx="2511771" cy="1254229"/>
          </a:xfrm>
          <a:prstGeom prst="roundRect">
            <a:avLst/>
          </a:prstGeom>
          <a:solidFill>
            <a:sysClr val="window" lastClr="FFFFFF"/>
          </a:solidFill>
          <a:ln w="6350" cap="flat" cmpd="sng" algn="ctr">
            <a:solidFill>
              <a:srgbClr val="1F497D"/>
            </a:solidFill>
            <a:prstDash val="solid"/>
          </a:ln>
          <a:effectLst/>
        </p:spPr>
        <p:txBody>
          <a:bodyPr rtlCol="0" anchor="ctr"/>
          <a:lstStyle/>
          <a:p>
            <a:pPr marL="0" marR="0" lvl="5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在世界级公司和氧化铝</a:t>
            </a:r>
            <a:r>
              <a:rPr lang="zh-CN" altLang="en-US" sz="1600" b="1" kern="0" dirty="0">
                <a:solidFill>
                  <a:srgbClr val="1F497D"/>
                </a:solidFill>
                <a:latin typeface="Calibri"/>
              </a:rPr>
              <a:t>厂的各个层级有丰富的经验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à coins arrondis 8">
            <a:extLst>
              <a:ext uri="{FF2B5EF4-FFF2-40B4-BE49-F238E27FC236}">
                <a16:creationId xmlns:a16="http://schemas.microsoft.com/office/drawing/2014/main" id="{75BC504F-72A5-9544-9509-47AEB641ACF9}"/>
              </a:ext>
            </a:extLst>
          </p:cNvPr>
          <p:cNvSpPr/>
          <p:nvPr/>
        </p:nvSpPr>
        <p:spPr>
          <a:xfrm>
            <a:off x="7976214" y="2954700"/>
            <a:ext cx="2511771" cy="1254693"/>
          </a:xfrm>
          <a:prstGeom prst="roundRect">
            <a:avLst/>
          </a:prstGeom>
          <a:solidFill>
            <a:sysClr val="window" lastClr="FFFFFF"/>
          </a:solidFill>
          <a:ln w="635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在铝土矿和氧化铝行业有深厚的人脉网络</a:t>
            </a: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FD8EA9C7-685A-562B-FC44-E2F027D220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9690" y="-15291"/>
            <a:ext cx="3230880" cy="1280160"/>
          </a:xfrm>
          <a:prstGeom prst="rect">
            <a:avLst/>
          </a:prstGeom>
          <a:solidFill>
            <a:srgbClr val="00194C"/>
          </a:solidFill>
          <a:ln w="9525">
            <a:solidFill>
              <a:srgbClr val="1F497D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cs typeface="Arial" pitchFamily="34" charset="0"/>
              </a:rPr>
              <a:t>安博尔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cs typeface="Arial" pitchFamily="34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cs typeface="Arial" pitchFamily="34" charset="0"/>
              </a:rPr>
              <a:t>铝土矿氧化铝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2" name="Rectangle à coins arrondis 5">
            <a:extLst>
              <a:ext uri="{FF2B5EF4-FFF2-40B4-BE49-F238E27FC236}">
                <a16:creationId xmlns:a16="http://schemas.microsoft.com/office/drawing/2014/main" id="{1DDE1606-87E6-DD20-7E5C-1D58120B4898}"/>
              </a:ext>
            </a:extLst>
          </p:cNvPr>
          <p:cNvSpPr/>
          <p:nvPr/>
        </p:nvSpPr>
        <p:spPr>
          <a:xfrm>
            <a:off x="7976213" y="4564050"/>
            <a:ext cx="2511771" cy="1254229"/>
          </a:xfrm>
          <a:prstGeom prst="roundRect">
            <a:avLst/>
          </a:prstGeom>
          <a:solidFill>
            <a:sysClr val="window" lastClr="FFFFFF"/>
          </a:solidFill>
          <a:ln w="6350" cap="flat" cmpd="sng" algn="ctr">
            <a:solidFill>
              <a:srgbClr val="1F497D"/>
            </a:solidFill>
            <a:prstDash val="solid"/>
          </a:ln>
          <a:effectLst/>
        </p:spPr>
        <p:txBody>
          <a:bodyPr rtlCol="0" anchor="ctr"/>
          <a:lstStyle/>
          <a:p>
            <a:pPr marL="0" lvl="5" algn="ctr">
              <a:defRPr/>
            </a:pPr>
            <a:r>
              <a:rPr lang="en-US" altLang="zh-CN" sz="1600" b="1" kern="0" dirty="0">
                <a:solidFill>
                  <a:srgbClr val="1F497D"/>
                </a:solidFill>
              </a:rPr>
              <a:t>20</a:t>
            </a:r>
            <a:r>
              <a:rPr lang="zh-CN" altLang="en-US" sz="1600" b="1" kern="0" dirty="0">
                <a:solidFill>
                  <a:srgbClr val="1F497D"/>
                </a:solidFill>
              </a:rPr>
              <a:t>世纪</a:t>
            </a:r>
            <a:r>
              <a:rPr lang="en-US" altLang="zh-CN" sz="1600" b="1" kern="0" dirty="0">
                <a:solidFill>
                  <a:srgbClr val="1F497D"/>
                </a:solidFill>
              </a:rPr>
              <a:t>90</a:t>
            </a:r>
            <a:r>
              <a:rPr lang="zh-CN" altLang="en-US" sz="1600" b="1" kern="0" dirty="0">
                <a:solidFill>
                  <a:srgbClr val="1F497D"/>
                </a:solidFill>
              </a:rPr>
              <a:t>年代在山西和广西平果设计并设立现代精炼厂</a:t>
            </a:r>
          </a:p>
          <a:p>
            <a:pPr marL="0" lvl="5" algn="ctr">
              <a:defRPr/>
            </a:pPr>
            <a:endParaRPr lang="zh-CN" altLang="en-US" sz="1600" b="1" kern="0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484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du pied de page 4">
            <a:extLst>
              <a:ext uri="{FF2B5EF4-FFF2-40B4-BE49-F238E27FC236}">
                <a16:creationId xmlns:a16="http://schemas.microsoft.com/office/drawing/2014/main" id="{391D3201-20F9-4DD7-B4EB-F41AF17CA42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l" rtl="0"/>
            <a:r>
              <a:rPr lang="fr-FR" dirty="0"/>
              <a:t>Ajouter un pied de page</a:t>
            </a:r>
          </a:p>
        </p:txBody>
      </p:sp>
      <p:sp>
        <p:nvSpPr>
          <p:cNvPr id="21" name="Espace réservé du numéro de diapositive 5">
            <a:extLst>
              <a:ext uri="{FF2B5EF4-FFF2-40B4-BE49-F238E27FC236}">
                <a16:creationId xmlns:a16="http://schemas.microsoft.com/office/drawing/2014/main" id="{C7C65DDB-24F2-44CF-AE02-F3A6C8B1858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fld id="{8699F50C-BE38-4BD0-BA84-9B090E1F2B9B}" type="slidenum">
              <a:rPr lang="fr-FR" smtClean="0"/>
              <a:pPr rtl="0"/>
              <a:t>3</a:t>
            </a:fld>
            <a:endParaRPr lang="fr-FR" dirty="0"/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B7ACA7D8-9239-0D93-5F14-8DC8A8D0D7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8647" y="-519"/>
            <a:ext cx="3243353" cy="1292464"/>
          </a:xfrm>
          <a:prstGeom prst="rect">
            <a:avLst/>
          </a:prstGeom>
        </p:spPr>
      </p:pic>
      <p:sp>
        <p:nvSpPr>
          <p:cNvPr id="38" name="Titre 10">
            <a:extLst>
              <a:ext uri="{FF2B5EF4-FFF2-40B4-BE49-F238E27FC236}">
                <a16:creationId xmlns:a16="http://schemas.microsoft.com/office/drawing/2014/main" id="{98EDEE94-AE4E-8A2F-AA41-B4A641E6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530" y="405267"/>
            <a:ext cx="8333222" cy="939798"/>
          </a:xfrm>
        </p:spPr>
        <p:txBody>
          <a:bodyPr rtlCol="0">
            <a:normAutofit/>
          </a:bodyPr>
          <a:lstStyle/>
          <a:p>
            <a:pPr rtl="0"/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遍布全球的咨询经验</a:t>
            </a:r>
            <a:endParaRPr lang="fr-FR" b="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54D98A0-B229-4EAC-BCB6-2F116E3798F7}"/>
              </a:ext>
            </a:extLst>
          </p:cNvPr>
          <p:cNvGrpSpPr/>
          <p:nvPr/>
        </p:nvGrpSpPr>
        <p:grpSpPr>
          <a:xfrm>
            <a:off x="2535383" y="1345065"/>
            <a:ext cx="7121233" cy="4734928"/>
            <a:chOff x="2535383" y="1345065"/>
            <a:chExt cx="7121233" cy="4734928"/>
          </a:xfrm>
        </p:grpSpPr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B516675F-CFFB-6743-4603-9563940EF0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88" r="7476" b="25850"/>
            <a:stretch/>
          </p:blipFill>
          <p:spPr>
            <a:xfrm>
              <a:off x="2535383" y="1345065"/>
              <a:ext cx="7121233" cy="4734928"/>
            </a:xfrm>
            <a:prstGeom prst="rect">
              <a:avLst/>
            </a:prstGeom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</p:spPr>
        </p:pic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BDCB78AA-8CAD-AB9F-CCC8-F7985DE553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-3898" r="-2" b="-996"/>
            <a:stretch/>
          </p:blipFill>
          <p:spPr>
            <a:xfrm>
              <a:off x="4683903" y="4332208"/>
              <a:ext cx="145032" cy="227001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9021171" y="0"/>
            <a:ext cx="2988860" cy="129266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kern="0" dirty="0">
                <a:solidFill>
                  <a:srgbClr val="FF6600"/>
                </a:solidFill>
                <a:cs typeface="Arial" pitchFamily="34" charset="0"/>
              </a:rPr>
              <a:t>安博尔</a:t>
            </a:r>
            <a:r>
              <a:rPr lang="en-US" altLang="zh-CN" b="1" kern="0" dirty="0">
                <a:solidFill>
                  <a:srgbClr val="FF6600"/>
                </a:solidFill>
                <a:cs typeface="Arial" pitchFamily="34" charset="0"/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kern="0" dirty="0">
                <a:solidFill>
                  <a:srgbClr val="FF6600"/>
                </a:solidFill>
                <a:cs typeface="Arial" pitchFamily="34" charset="0"/>
              </a:rPr>
              <a:t>铝土矿氧化铝</a:t>
            </a:r>
            <a:endParaRPr lang="en-US" altLang="zh-CN" sz="2400" b="1" kern="0" dirty="0">
              <a:solidFill>
                <a:srgbClr val="FF6600"/>
              </a:solidFill>
              <a:cs typeface="Arial" pitchFamily="34" charset="0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57610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840434A-BE5E-89DE-3D7F-E71258F5C99B}"/>
              </a:ext>
            </a:extLst>
          </p:cNvPr>
          <p:cNvSpPr txBox="1"/>
          <p:nvPr/>
        </p:nvSpPr>
        <p:spPr>
          <a:xfrm>
            <a:off x="412024" y="513716"/>
            <a:ext cx="11367951" cy="583056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69D4BCF2-C773-495F-A4D5-860FB6A2F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8423" y="3032886"/>
            <a:ext cx="6048757" cy="1280159"/>
          </a:xfrm>
        </p:spPr>
        <p:txBody>
          <a:bodyPr rtlCol="0">
            <a:normAutofit fontScale="90000"/>
          </a:bodyPr>
          <a:lstStyle/>
          <a:p>
            <a:r>
              <a:rPr lang="zh-CN" altLang="zh-CN" sz="2400" dirty="0"/>
              <a:t>出于环境和战略原因，</a:t>
            </a:r>
            <a:r>
              <a:rPr lang="zh-CN" altLang="zh-CN" sz="4000" dirty="0"/>
              <a:t>矿产供应安全</a:t>
            </a:r>
            <a:r>
              <a:rPr lang="zh-CN" altLang="en-US" sz="2400" dirty="0"/>
              <a:t>问题</a:t>
            </a:r>
            <a:r>
              <a:rPr lang="zh-CN" altLang="zh-CN" sz="2400" dirty="0"/>
              <a:t>已开始受到重视</a:t>
            </a:r>
            <a:br>
              <a:rPr lang="zh-CN" altLang="zh-CN" sz="2400" dirty="0"/>
            </a:br>
            <a:endParaRPr lang="fr-FR" sz="2800" dirty="0"/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FD8EA9C7-685A-562B-FC44-E2F027D220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9690" y="-15291"/>
            <a:ext cx="3230880" cy="1280160"/>
          </a:xfrm>
          <a:prstGeom prst="rect">
            <a:avLst/>
          </a:prstGeom>
          <a:solidFill>
            <a:srgbClr val="00194C"/>
          </a:solidFill>
          <a:ln w="9525">
            <a:solidFill>
              <a:srgbClr val="1F497D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cs typeface="Arial" pitchFamily="34" charset="0"/>
              </a:rPr>
              <a:t>安博尔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cs typeface="Arial" pitchFamily="34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cs typeface="Arial" pitchFamily="34" charset="0"/>
              </a:rPr>
              <a:t>铝土矿氧化铝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920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du numéro de diapositive 5">
            <a:extLst>
              <a:ext uri="{FF2B5EF4-FFF2-40B4-BE49-F238E27FC236}">
                <a16:creationId xmlns:a16="http://schemas.microsoft.com/office/drawing/2014/main" id="{C7C65DDB-24F2-44CF-AE02-F3A6C8B1858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fld id="{8699F50C-BE38-4BD0-BA84-9B090E1F2B9B}" type="slidenum">
              <a:rPr lang="fr-FR" smtClean="0"/>
              <a:pPr rtl="0"/>
              <a:t>5</a:t>
            </a:fld>
            <a:endParaRPr lang="fr-FR" dirty="0"/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B7ACA7D8-9239-0D93-5F14-8DC8A8D0D76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8647" y="0"/>
            <a:ext cx="3243353" cy="1292464"/>
          </a:xfrm>
          <a:prstGeom prst="rect">
            <a:avLst/>
          </a:prstGeom>
        </p:spPr>
      </p:pic>
      <p:sp>
        <p:nvSpPr>
          <p:cNvPr id="38" name="Titre 10">
            <a:extLst>
              <a:ext uri="{FF2B5EF4-FFF2-40B4-BE49-F238E27FC236}">
                <a16:creationId xmlns:a16="http://schemas.microsoft.com/office/drawing/2014/main" id="{98EDEE94-AE4E-8A2F-AA41-B4A641E6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78" y="-221760"/>
            <a:ext cx="8875569" cy="1500251"/>
          </a:xfrm>
        </p:spPr>
        <p:txBody>
          <a:bodyPr rtlCol="0">
            <a:noAutofit/>
          </a:bodyPr>
          <a:lstStyle/>
          <a:p>
            <a:r>
              <a:rPr lang="zh-CN" altLang="en-US" sz="3600" dirty="0"/>
              <a:t>实现气候目标需要加快清洁能源转型</a:t>
            </a:r>
            <a:br>
              <a:rPr lang="zh-CN" altLang="en-US" sz="3600" dirty="0"/>
            </a:br>
            <a:endParaRPr lang="fr-FR" sz="3600" b="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47AB9B1-01F8-12E2-B45A-CCE9DA55B87C}"/>
              </a:ext>
            </a:extLst>
          </p:cNvPr>
          <p:cNvSpPr txBox="1"/>
          <p:nvPr/>
        </p:nvSpPr>
        <p:spPr>
          <a:xfrm>
            <a:off x="224028" y="1622799"/>
            <a:ext cx="88755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实现净零排放需要大规模部署发展关键清洁能源技术</a:t>
            </a:r>
          </a:p>
          <a:p>
            <a:r>
              <a:rPr lang="en-US" b="1" dirty="0">
                <a:solidFill>
                  <a:schemeClr val="bg1"/>
                </a:solidFill>
              </a:rPr>
              <a:t> 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ECE62B8-5227-ED82-0A65-7B5F7C408CB0}"/>
              </a:ext>
            </a:extLst>
          </p:cNvPr>
          <p:cNvSpPr txBox="1"/>
          <p:nvPr/>
        </p:nvSpPr>
        <p:spPr>
          <a:xfrm rot="16200000">
            <a:off x="9944538" y="5524096"/>
            <a:ext cx="507831" cy="2667807"/>
          </a:xfrm>
          <a:prstGeom prst="rect">
            <a:avLst/>
          </a:prstGeom>
          <a:noFill/>
        </p:spPr>
        <p:txBody>
          <a:bodyPr vert="vert" wrap="square">
            <a:spAutoFit/>
          </a:bodyPr>
          <a:lstStyle/>
          <a:p>
            <a:r>
              <a:rPr lang="zh-CN" altLang="en-US" sz="1050" i="1" dirty="0">
                <a:solidFill>
                  <a:schemeClr val="bg1"/>
                </a:solidFill>
              </a:rPr>
              <a:t>来源：国际能源署（</a:t>
            </a:r>
            <a:r>
              <a:rPr lang="en-US" altLang="zh-CN" sz="1050" i="1" dirty="0">
                <a:solidFill>
                  <a:schemeClr val="bg1"/>
                </a:solidFill>
              </a:rPr>
              <a:t>IEA</a:t>
            </a:r>
            <a:r>
              <a:rPr lang="zh-CN" altLang="en-US" sz="1050" i="1" dirty="0">
                <a:solidFill>
                  <a:schemeClr val="bg1"/>
                </a:solidFill>
              </a:rPr>
              <a:t>）及其他</a:t>
            </a:r>
          </a:p>
          <a:p>
            <a:endParaRPr lang="zh-CN" altLang="en-US" sz="1050" i="1" dirty="0">
              <a:solidFill>
                <a:schemeClr val="bg1"/>
              </a:solidFill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B120FEF-398A-0568-5B9E-253DC1F947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4519" y="1992132"/>
            <a:ext cx="7074127" cy="475397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30351" y="259307"/>
            <a:ext cx="2852303" cy="1015663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kern="0" dirty="0">
                <a:solidFill>
                  <a:srgbClr val="FF6600"/>
                </a:solidFill>
                <a:cs typeface="Arial" pitchFamily="34" charset="0"/>
              </a:rPr>
              <a:t>安博尔</a:t>
            </a:r>
            <a:r>
              <a:rPr lang="en-US" altLang="zh-CN" b="1" kern="0" dirty="0">
                <a:solidFill>
                  <a:srgbClr val="FF6600"/>
                </a:solidFill>
                <a:cs typeface="Arial" pitchFamily="34" charset="0"/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kern="0" dirty="0">
                <a:solidFill>
                  <a:srgbClr val="FF6600"/>
                </a:solidFill>
                <a:cs typeface="Arial" pitchFamily="34" charset="0"/>
              </a:rPr>
              <a:t>铝土矿氧化铝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389798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du numéro de diapositive 5">
            <a:extLst>
              <a:ext uri="{FF2B5EF4-FFF2-40B4-BE49-F238E27FC236}">
                <a16:creationId xmlns:a16="http://schemas.microsoft.com/office/drawing/2014/main" id="{C7C65DDB-24F2-44CF-AE02-F3A6C8B1858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fld id="{8699F50C-BE38-4BD0-BA84-9B090E1F2B9B}" type="slidenum">
              <a:rPr lang="fr-FR" smtClean="0"/>
              <a:pPr rtl="0"/>
              <a:t>6</a:t>
            </a:fld>
            <a:endParaRPr lang="fr-FR" dirty="0"/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B7ACA7D8-9239-0D93-5F14-8DC8A8D0D76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8647" y="0"/>
            <a:ext cx="3243353" cy="1292464"/>
          </a:xfrm>
          <a:prstGeom prst="rect">
            <a:avLst/>
          </a:prstGeom>
        </p:spPr>
      </p:pic>
      <p:sp>
        <p:nvSpPr>
          <p:cNvPr id="38" name="Titre 10">
            <a:extLst>
              <a:ext uri="{FF2B5EF4-FFF2-40B4-BE49-F238E27FC236}">
                <a16:creationId xmlns:a16="http://schemas.microsoft.com/office/drawing/2014/main" id="{98EDEE94-AE4E-8A2F-AA41-B4A641E6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06" y="419533"/>
            <a:ext cx="9345242" cy="939798"/>
          </a:xfrm>
        </p:spPr>
        <p:txBody>
          <a:bodyPr rtlCol="0">
            <a:noAutofit/>
          </a:bodyPr>
          <a:lstStyle/>
          <a:p>
            <a:br>
              <a:rPr lang="en-US" altLang="zh-CN" sz="3600" dirty="0"/>
            </a:br>
            <a:br>
              <a:rPr lang="en-US" altLang="zh-CN" sz="3600" dirty="0"/>
            </a:br>
            <a:br>
              <a:rPr lang="en-US" altLang="zh-CN" sz="3600" dirty="0"/>
            </a:br>
            <a:br>
              <a:rPr lang="en-US" altLang="zh-CN" sz="3600" dirty="0"/>
            </a:br>
            <a:r>
              <a:rPr lang="zh-CN" altLang="en-US" sz="3600" dirty="0"/>
              <a:t>清洁能源转型的关键矿产需求</a:t>
            </a:r>
            <a:br>
              <a:rPr lang="zh-CN" altLang="en-US" sz="3600" dirty="0"/>
            </a:br>
            <a:endParaRPr lang="fr-FR" sz="3600" b="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9C6213-E2B9-AB80-E45A-B0567106B6CF}"/>
              </a:ext>
            </a:extLst>
          </p:cNvPr>
          <p:cNvSpPr txBox="1"/>
          <p:nvPr/>
        </p:nvSpPr>
        <p:spPr>
          <a:xfrm>
            <a:off x="338731" y="1775907"/>
            <a:ext cx="105228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大规模部署发展清洁能源技术需要广泛的矿产和金属基础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AF262A8-99DE-FCE8-2EC5-1E098F78ADC0}"/>
              </a:ext>
            </a:extLst>
          </p:cNvPr>
          <p:cNvSpPr txBox="1"/>
          <p:nvPr/>
        </p:nvSpPr>
        <p:spPr>
          <a:xfrm>
            <a:off x="2881690" y="5261081"/>
            <a:ext cx="68670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050" i="1" dirty="0">
                <a:solidFill>
                  <a:schemeClr val="bg1"/>
                </a:solidFill>
              </a:rPr>
              <a:t>                      注：仅针对电网进行评估的铝需求，不包括在总需求预测中</a:t>
            </a:r>
            <a:endParaRPr lang="fr-FR" sz="1050" i="1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A46D9AD-0002-6E9E-46F7-D72B7FCCAA9D}"/>
              </a:ext>
            </a:extLst>
          </p:cNvPr>
          <p:cNvSpPr txBox="1"/>
          <p:nvPr/>
        </p:nvSpPr>
        <p:spPr>
          <a:xfrm rot="16200000">
            <a:off x="9196906" y="4221838"/>
            <a:ext cx="353943" cy="2433588"/>
          </a:xfrm>
          <a:prstGeom prst="rect">
            <a:avLst/>
          </a:prstGeom>
          <a:noFill/>
        </p:spPr>
        <p:txBody>
          <a:bodyPr vert="vert" wrap="square">
            <a:spAutoFit/>
          </a:bodyPr>
          <a:lstStyle/>
          <a:p>
            <a:r>
              <a:rPr lang="zh-CN" altLang="en-US" sz="1100" i="1" dirty="0">
                <a:solidFill>
                  <a:schemeClr val="bg1"/>
                </a:solidFill>
              </a:rPr>
              <a:t>来源：国际能源署</a:t>
            </a:r>
            <a:endParaRPr lang="fr-FR" sz="11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E9318D0-9FE0-7E02-B3D8-D0F67FA86A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7650" y="2286000"/>
            <a:ext cx="7110997" cy="300889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1346D58-C918-C3A4-6F1F-2B2A766A5411}"/>
              </a:ext>
            </a:extLst>
          </p:cNvPr>
          <p:cNvSpPr txBox="1"/>
          <p:nvPr/>
        </p:nvSpPr>
        <p:spPr>
          <a:xfrm>
            <a:off x="304802" y="5563074"/>
            <a:ext cx="1069281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需求如此之多，仅靠回收并不能消除在矿产供应方面的持续投资需要</a:t>
            </a:r>
            <a:r>
              <a:rPr lang="en-US" altLang="zh-CN" b="1" dirty="0">
                <a:solidFill>
                  <a:schemeClr val="bg1"/>
                </a:solidFill>
              </a:rPr>
              <a:t>……</a:t>
            </a:r>
            <a:r>
              <a:rPr lang="zh-CN" altLang="en-US" dirty="0">
                <a:solidFill>
                  <a:schemeClr val="bg1"/>
                </a:solidFill>
              </a:rPr>
              <a:t>即使在退役产品（</a:t>
            </a:r>
            <a:r>
              <a:rPr lang="en-US" altLang="zh-CN" dirty="0">
                <a:solidFill>
                  <a:schemeClr val="bg1"/>
                </a:solidFill>
              </a:rPr>
              <a:t>OEL</a:t>
            </a:r>
            <a:r>
              <a:rPr lang="zh-CN" altLang="en-US" dirty="0">
                <a:solidFill>
                  <a:schemeClr val="bg1"/>
                </a:solidFill>
              </a:rPr>
              <a:t>）回收率到</a:t>
            </a:r>
            <a:r>
              <a:rPr lang="en-US" altLang="zh-CN" dirty="0">
                <a:solidFill>
                  <a:schemeClr val="bg1"/>
                </a:solidFill>
              </a:rPr>
              <a:t>2050</a:t>
            </a:r>
            <a:r>
              <a:rPr lang="zh-CN" altLang="en-US" dirty="0">
                <a:solidFill>
                  <a:schemeClr val="bg1"/>
                </a:solidFill>
              </a:rPr>
              <a:t>年将达到</a:t>
            </a:r>
            <a:r>
              <a:rPr lang="en-US" altLang="zh-CN" dirty="0">
                <a:solidFill>
                  <a:schemeClr val="bg1"/>
                </a:solidFill>
              </a:rPr>
              <a:t>100%</a:t>
            </a:r>
            <a:r>
              <a:rPr lang="zh-CN" altLang="en-US" dirty="0">
                <a:solidFill>
                  <a:schemeClr val="bg1"/>
                </a:solidFill>
              </a:rPr>
              <a:t>的情况下也是如此。（援引世界银行，</a:t>
            </a:r>
            <a:r>
              <a:rPr lang="en-US" altLang="zh-CN" dirty="0">
                <a:solidFill>
                  <a:schemeClr val="bg1"/>
                </a:solidFill>
              </a:rPr>
              <a:t>2020</a:t>
            </a:r>
            <a:r>
              <a:rPr lang="zh-CN" altLang="en-US" dirty="0">
                <a:solidFill>
                  <a:schemeClr val="bg1"/>
                </a:solidFill>
              </a:rPr>
              <a:t>年）。</a:t>
            </a:r>
          </a:p>
          <a:p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130351" y="259307"/>
            <a:ext cx="2852303" cy="1015663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kern="0" dirty="0">
                <a:solidFill>
                  <a:srgbClr val="FF6600"/>
                </a:solidFill>
                <a:cs typeface="Arial" pitchFamily="34" charset="0"/>
              </a:rPr>
              <a:t>安博尔</a:t>
            </a:r>
            <a:r>
              <a:rPr lang="en-US" altLang="zh-CN" b="1" kern="0" dirty="0">
                <a:solidFill>
                  <a:srgbClr val="FF6600"/>
                </a:solidFill>
                <a:cs typeface="Arial" pitchFamily="34" charset="0"/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kern="0" dirty="0">
                <a:solidFill>
                  <a:srgbClr val="FF6600"/>
                </a:solidFill>
                <a:cs typeface="Arial" pitchFamily="34" charset="0"/>
              </a:rPr>
              <a:t>铝土矿氧化铝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82174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du numéro de diapositive 5">
            <a:extLst>
              <a:ext uri="{FF2B5EF4-FFF2-40B4-BE49-F238E27FC236}">
                <a16:creationId xmlns:a16="http://schemas.microsoft.com/office/drawing/2014/main" id="{C7C65DDB-24F2-44CF-AE02-F3A6C8B1858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fld id="{8699F50C-BE38-4BD0-BA84-9B090E1F2B9B}" type="slidenum">
              <a:rPr lang="fr-FR" smtClean="0"/>
              <a:pPr rtl="0"/>
              <a:t>7</a:t>
            </a:fld>
            <a:endParaRPr lang="fr-FR" dirty="0"/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B7ACA7D8-9239-0D93-5F14-8DC8A8D0D76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8647" y="-519"/>
            <a:ext cx="3243353" cy="1292464"/>
          </a:xfrm>
          <a:prstGeom prst="rect">
            <a:avLst/>
          </a:prstGeom>
        </p:spPr>
      </p:pic>
      <p:sp>
        <p:nvSpPr>
          <p:cNvPr id="38" name="Titre 10">
            <a:extLst>
              <a:ext uri="{FF2B5EF4-FFF2-40B4-BE49-F238E27FC236}">
                <a16:creationId xmlns:a16="http://schemas.microsoft.com/office/drawing/2014/main" id="{98EDEE94-AE4E-8A2F-AA41-B4A641E6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530" y="352147"/>
            <a:ext cx="9484579" cy="939798"/>
          </a:xfrm>
        </p:spPr>
        <p:txBody>
          <a:bodyPr rtlCol="0">
            <a:noAutofit/>
          </a:bodyPr>
          <a:lstStyle/>
          <a:p>
            <a:r>
              <a:rPr lang="zh-CN" altLang="en-US" sz="3200" dirty="0"/>
              <a:t>鼓励自主的环境</a:t>
            </a:r>
            <a:br>
              <a:rPr lang="zh-CN" altLang="en-US" sz="3200" dirty="0"/>
            </a:br>
            <a:endParaRPr lang="fr-FR" sz="32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AF262A8-99DE-FCE8-2EC5-1E098F78ADC0}"/>
              </a:ext>
            </a:extLst>
          </p:cNvPr>
          <p:cNvSpPr txBox="1"/>
          <p:nvPr/>
        </p:nvSpPr>
        <p:spPr>
          <a:xfrm>
            <a:off x="680431" y="5376541"/>
            <a:ext cx="504952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b="1" dirty="0">
                <a:solidFill>
                  <a:schemeClr val="bg1"/>
                </a:solidFill>
              </a:rPr>
              <a:t>全球经济的不确定性仍在增加：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</a:rPr>
              <a:t>连续的冲击交织在一起，使不确定性增加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</a:rPr>
              <a:t>贸易不确定性、地缘经济碎片化</a:t>
            </a:r>
          </a:p>
          <a:p>
            <a:pPr algn="just"/>
            <a:r>
              <a:rPr lang="en-US" sz="1400" dirty="0">
                <a:solidFill>
                  <a:schemeClr val="bg1"/>
                </a:solidFill>
                <a:sym typeface="Wingdings" panose="05000000000000000000" pitchFamily="2" charset="2"/>
              </a:rPr>
              <a:t></a:t>
            </a:r>
            <a:r>
              <a:rPr lang="zh-CN" altLang="en-US" sz="1400" dirty="0">
                <a:solidFill>
                  <a:schemeClr val="bg1"/>
                </a:solidFill>
                <a:sym typeface="Wingdings" panose="05000000000000000000" pitchFamily="2" charset="2"/>
              </a:rPr>
              <a:t>全球金融、粮食和能源流动中断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5FEDD40-A8D0-5BEE-0B68-F1B10DE514EA}"/>
              </a:ext>
            </a:extLst>
          </p:cNvPr>
          <p:cNvSpPr txBox="1"/>
          <p:nvPr/>
        </p:nvSpPr>
        <p:spPr>
          <a:xfrm rot="16200000">
            <a:off x="4153217" y="3927220"/>
            <a:ext cx="346249" cy="2565776"/>
          </a:xfrm>
          <a:prstGeom prst="rect">
            <a:avLst/>
          </a:prstGeom>
          <a:noFill/>
        </p:spPr>
        <p:txBody>
          <a:bodyPr vert="vert" wrap="square">
            <a:spAutoFit/>
          </a:bodyPr>
          <a:lstStyle/>
          <a:p>
            <a:r>
              <a:rPr lang="zh-CN" altLang="en-US" sz="1050" i="1" dirty="0">
                <a:solidFill>
                  <a:schemeClr val="bg1"/>
                </a:solidFill>
              </a:rPr>
              <a:t>来源：国际货币基金组织（</a:t>
            </a:r>
            <a:r>
              <a:rPr lang="en-US" altLang="zh-CN" sz="1050" i="1" dirty="0">
                <a:solidFill>
                  <a:schemeClr val="bg1"/>
                </a:solidFill>
              </a:rPr>
              <a:t>IMF</a:t>
            </a:r>
            <a:r>
              <a:rPr lang="zh-CN" altLang="en-US" sz="1050" i="1" dirty="0">
                <a:solidFill>
                  <a:schemeClr val="bg1"/>
                </a:solidFill>
              </a:rPr>
              <a:t>）</a:t>
            </a:r>
            <a:endParaRPr lang="fr-FR" sz="1050" i="1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5B10EDC-3496-874F-235B-2781F7DFD7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378" y="1980138"/>
            <a:ext cx="5064237" cy="306466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A238766-3AE6-EA7E-5BD2-F86D3FD73CB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974"/>
          <a:stretch/>
        </p:blipFill>
        <p:spPr>
          <a:xfrm>
            <a:off x="6144767" y="1979874"/>
            <a:ext cx="5742431" cy="305983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5615E3D-BB70-F3C8-6DB1-754AD432A2C2}"/>
              </a:ext>
            </a:extLst>
          </p:cNvPr>
          <p:cNvSpPr txBox="1"/>
          <p:nvPr/>
        </p:nvSpPr>
        <p:spPr>
          <a:xfrm>
            <a:off x="6096000" y="5376410"/>
            <a:ext cx="5791198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b="1" dirty="0">
                <a:solidFill>
                  <a:schemeClr val="bg1"/>
                </a:solidFill>
              </a:rPr>
              <a:t>材料的开采或中游加工在地理上较为集中</a:t>
            </a:r>
          </a:p>
          <a:p>
            <a:pPr algn="just"/>
            <a:r>
              <a:rPr lang="zh-CN" altLang="en-US" sz="1400" dirty="0">
                <a:solidFill>
                  <a:schemeClr val="bg1"/>
                </a:solidFill>
              </a:rPr>
              <a:t>许多能源转型矿物的生产比石油或天然气的生产更集中</a:t>
            </a:r>
          </a:p>
          <a:p>
            <a:pPr algn="just"/>
            <a:endParaRPr lang="en-US" dirty="0">
              <a:solidFill>
                <a:schemeClr val="bg1"/>
              </a:solidFill>
            </a:endParaRPr>
          </a:p>
          <a:p>
            <a:pPr algn="just"/>
            <a:endParaRPr lang="en-US" dirty="0">
              <a:solidFill>
                <a:schemeClr val="bg1"/>
              </a:solidFill>
            </a:endParaRPr>
          </a:p>
          <a:p>
            <a:pPr algn="just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A3BE43-0753-5596-B5F2-1BD09D996EA1}"/>
              </a:ext>
            </a:extLst>
          </p:cNvPr>
          <p:cNvSpPr txBox="1"/>
          <p:nvPr/>
        </p:nvSpPr>
        <p:spPr>
          <a:xfrm rot="16200000">
            <a:off x="10574488" y="4271821"/>
            <a:ext cx="346249" cy="1869744"/>
          </a:xfrm>
          <a:prstGeom prst="rect">
            <a:avLst/>
          </a:prstGeom>
          <a:noFill/>
        </p:spPr>
        <p:txBody>
          <a:bodyPr vert="vert" wrap="square">
            <a:spAutoFit/>
          </a:bodyPr>
          <a:lstStyle/>
          <a:p>
            <a:r>
              <a:rPr lang="zh-CN" altLang="en-US" sz="1050" i="1" dirty="0">
                <a:solidFill>
                  <a:schemeClr val="bg1"/>
                </a:solidFill>
              </a:rPr>
              <a:t>来源：国际能源署</a:t>
            </a:r>
            <a:endParaRPr lang="fr-FR" sz="1050" i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30351" y="259307"/>
            <a:ext cx="2852303" cy="1015663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kern="0" dirty="0">
                <a:solidFill>
                  <a:srgbClr val="FF6600"/>
                </a:solidFill>
                <a:cs typeface="Arial" pitchFamily="34" charset="0"/>
              </a:rPr>
              <a:t>安博尔</a:t>
            </a:r>
            <a:r>
              <a:rPr lang="en-US" altLang="zh-CN" b="1" kern="0" dirty="0">
                <a:solidFill>
                  <a:srgbClr val="FF6600"/>
                </a:solidFill>
                <a:cs typeface="Arial" pitchFamily="34" charset="0"/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kern="0" dirty="0">
                <a:solidFill>
                  <a:srgbClr val="FF6600"/>
                </a:solidFill>
                <a:cs typeface="Arial" pitchFamily="34" charset="0"/>
              </a:rPr>
              <a:t>铝土矿氧化铝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04521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840434A-BE5E-89DE-3D7F-E71258F5C99B}"/>
              </a:ext>
            </a:extLst>
          </p:cNvPr>
          <p:cNvSpPr txBox="1"/>
          <p:nvPr/>
        </p:nvSpPr>
        <p:spPr>
          <a:xfrm>
            <a:off x="412024" y="441198"/>
            <a:ext cx="11367951" cy="583056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69D4BCF2-C773-495F-A4D5-860FB6A2F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9388" y="2959101"/>
            <a:ext cx="8333222" cy="939798"/>
          </a:xfrm>
        </p:spPr>
        <p:txBody>
          <a:bodyPr rtlCol="0">
            <a:normAutofit fontScale="90000"/>
          </a:bodyPr>
          <a:lstStyle/>
          <a:p>
            <a:pPr algn="ctr"/>
            <a:br>
              <a:rPr lang="fr-FR" sz="4400" dirty="0">
                <a:solidFill>
                  <a:srgbClr val="00194C"/>
                </a:solidFill>
                <a:latin typeface="+mn-lt"/>
              </a:rPr>
            </a:br>
            <a:br>
              <a:rPr lang="fr-FR" sz="4400" dirty="0">
                <a:solidFill>
                  <a:srgbClr val="00194C"/>
                </a:solidFill>
                <a:latin typeface="+mn-lt"/>
              </a:rPr>
            </a:br>
            <a:r>
              <a:rPr lang="zh-CN" altLang="en-US" sz="4400" dirty="0">
                <a:solidFill>
                  <a:srgbClr val="00194C"/>
                </a:solidFill>
                <a:latin typeface="+mn-lt"/>
              </a:rPr>
              <a:t>铝土矿和铝行业也不例外</a:t>
            </a:r>
            <a:br>
              <a:rPr lang="zh-CN" altLang="en-US" sz="4400" dirty="0">
                <a:solidFill>
                  <a:srgbClr val="00194C"/>
                </a:solidFill>
                <a:latin typeface="+mn-lt"/>
              </a:rPr>
            </a:br>
            <a:br>
              <a:rPr lang="fr-FR" sz="4400" dirty="0">
                <a:solidFill>
                  <a:srgbClr val="00194C"/>
                </a:solidFill>
                <a:latin typeface="+mn-lt"/>
              </a:rPr>
            </a:br>
            <a:r>
              <a:rPr lang="zh-CN" altLang="en-US" sz="2800" dirty="0"/>
              <a:t>绿色、碳足迹、能源优化和净零排放是目前大多数行业，尤其是铝行业会议的关键议题。</a:t>
            </a:r>
            <a:endParaRPr lang="fr-FR" sz="2800" b="0" dirty="0">
              <a:solidFill>
                <a:srgbClr val="00194C"/>
              </a:solidFill>
              <a:latin typeface="+mn-lt"/>
              <a:cs typeface="Calibri Light" panose="020F0302020204030204" pitchFamily="34" charset="0"/>
            </a:endParaRP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FD8EA9C7-685A-562B-FC44-E2F027D220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9690" y="-15291"/>
            <a:ext cx="3230880" cy="1280160"/>
          </a:xfrm>
          <a:prstGeom prst="rect">
            <a:avLst/>
          </a:prstGeom>
          <a:solidFill>
            <a:srgbClr val="00194C"/>
          </a:solidFill>
          <a:ln w="9525">
            <a:solidFill>
              <a:srgbClr val="1F497D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kern="0" dirty="0">
                <a:solidFill>
                  <a:srgbClr val="FF6600"/>
                </a:solidFill>
                <a:cs typeface="Arial" pitchFamily="34" charset="0"/>
              </a:rPr>
              <a:t>安博尔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cs typeface="Arial" pitchFamily="34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cs typeface="Arial" pitchFamily="34" charset="0"/>
              </a:rPr>
              <a:t>铝土矿氧化铝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364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du numéro de diapositive 5">
            <a:extLst>
              <a:ext uri="{FF2B5EF4-FFF2-40B4-BE49-F238E27FC236}">
                <a16:creationId xmlns:a16="http://schemas.microsoft.com/office/drawing/2014/main" id="{C7C65DDB-24F2-44CF-AE02-F3A6C8B1858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fld id="{8699F50C-BE38-4BD0-BA84-9B090E1F2B9B}" type="slidenum">
              <a:rPr lang="fr-FR" smtClean="0"/>
              <a:pPr rtl="0"/>
              <a:t>9</a:t>
            </a:fld>
            <a:endParaRPr lang="fr-FR" dirty="0"/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B7ACA7D8-9239-0D93-5F14-8DC8A8D0D76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8647" y="-519"/>
            <a:ext cx="3243353" cy="1292464"/>
          </a:xfrm>
          <a:prstGeom prst="rect">
            <a:avLst/>
          </a:prstGeom>
        </p:spPr>
      </p:pic>
      <p:sp>
        <p:nvSpPr>
          <p:cNvPr id="38" name="Titre 10">
            <a:extLst>
              <a:ext uri="{FF2B5EF4-FFF2-40B4-BE49-F238E27FC236}">
                <a16:creationId xmlns:a16="http://schemas.microsoft.com/office/drawing/2014/main" id="{98EDEE94-AE4E-8A2F-AA41-B4A641E6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530" y="405267"/>
            <a:ext cx="8333222" cy="939798"/>
          </a:xfrm>
        </p:spPr>
        <p:txBody>
          <a:bodyPr rtlCol="0">
            <a:normAutofit/>
          </a:bodyPr>
          <a:lstStyle/>
          <a:p>
            <a:r>
              <a:rPr lang="zh-CN" altLang="en-US" sz="4000" dirty="0"/>
              <a:t>铝：未来的金属</a:t>
            </a:r>
            <a:endParaRPr lang="fr-FR" sz="4000" b="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79C731E-7D1D-F525-8B23-0E807B6E222F}"/>
              </a:ext>
            </a:extLst>
          </p:cNvPr>
          <p:cNvSpPr txBox="1"/>
          <p:nvPr/>
        </p:nvSpPr>
        <p:spPr>
          <a:xfrm>
            <a:off x="868679" y="1848732"/>
            <a:ext cx="6163057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zh-CN" altLang="en-US" b="1" dirty="0">
                <a:solidFill>
                  <a:schemeClr val="bg1"/>
                </a:solidFill>
              </a:rPr>
              <a:t>使用量仅次于铁的第二大金属</a:t>
            </a:r>
          </a:p>
          <a:p>
            <a:pPr algn="just"/>
            <a:endParaRPr lang="en-US" b="1" dirty="0">
              <a:solidFill>
                <a:schemeClr val="bg1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zh-CN" altLang="en-US" b="1" dirty="0">
                <a:solidFill>
                  <a:schemeClr val="bg1"/>
                </a:solidFill>
              </a:rPr>
              <a:t>由于铝在低碳技术中的使用越来越多，在</a:t>
            </a:r>
            <a:r>
              <a:rPr lang="en-US" altLang="zh-CN" b="1" dirty="0">
                <a:solidFill>
                  <a:schemeClr val="bg1"/>
                </a:solidFill>
              </a:rPr>
              <a:t>2050</a:t>
            </a:r>
            <a:r>
              <a:rPr lang="zh-CN" altLang="en-US" b="1" dirty="0">
                <a:solidFill>
                  <a:schemeClr val="bg1"/>
                </a:solidFill>
              </a:rPr>
              <a:t>年之前，铝仍将是全社会的旗舰金属。</a:t>
            </a:r>
            <a:endParaRPr lang="en-US" altLang="zh-CN" b="1" dirty="0">
              <a:solidFill>
                <a:schemeClr val="bg1"/>
              </a:solidFill>
            </a:endParaRPr>
          </a:p>
          <a:p>
            <a:pPr marL="285750" indent="-285750" algn="just"/>
            <a:endParaRPr lang="en-US" b="0" i="0" dirty="0">
              <a:solidFill>
                <a:schemeClr val="bg1"/>
              </a:solidFill>
              <a:effectLst/>
              <a:latin typeface="-apple-system"/>
            </a:endParaRPr>
          </a:p>
          <a:p>
            <a:pPr marL="357188" algn="just"/>
            <a:r>
              <a:rPr lang="zh-CN" altLang="en-US" sz="1600" dirty="0">
                <a:solidFill>
                  <a:schemeClr val="bg1"/>
                </a:solidFill>
                <a:latin typeface="-apple-system"/>
              </a:rPr>
              <a:t>铝是能源转型的重要材料，其需求将大幅增长。</a:t>
            </a:r>
            <a:endParaRPr lang="en-US" sz="1600" b="0" i="0" dirty="0">
              <a:solidFill>
                <a:schemeClr val="bg1"/>
              </a:solidFill>
              <a:effectLst/>
              <a:latin typeface="-apple-system"/>
            </a:endParaRPr>
          </a:p>
          <a:p>
            <a:pPr marL="630238" indent="-285750" algn="just">
              <a:buFont typeface="Arial" panose="020B0604020202020204" pitchFamily="34" charset="0"/>
              <a:buChar char="•"/>
            </a:pPr>
            <a:r>
              <a:rPr lang="zh-CN" altLang="en-US" sz="1600" b="1" dirty="0">
                <a:solidFill>
                  <a:schemeClr val="bg1"/>
                </a:solidFill>
                <a:latin typeface="-apple-system"/>
              </a:rPr>
              <a:t>汽车：</a:t>
            </a:r>
            <a:r>
              <a:rPr lang="zh-CN" altLang="en-US" sz="1600" dirty="0">
                <a:solidFill>
                  <a:schemeClr val="bg1"/>
                </a:solidFill>
                <a:latin typeface="-apple-system"/>
              </a:rPr>
              <a:t>电气基础设施的重要组成部分，铝也是汽车照明设施所需的材料</a:t>
            </a:r>
          </a:p>
          <a:p>
            <a:pPr marL="630238" indent="-285750" algn="just">
              <a:buFont typeface="Arial" panose="020B0604020202020204" pitchFamily="34" charset="0"/>
              <a:buChar char="•"/>
            </a:pPr>
            <a:r>
              <a:rPr lang="zh-CN" altLang="en-US" sz="1600" b="1" dirty="0">
                <a:solidFill>
                  <a:schemeClr val="bg1"/>
                </a:solidFill>
                <a:latin typeface="-apple-system"/>
              </a:rPr>
              <a:t>太阳能电池板</a:t>
            </a:r>
            <a:endParaRPr lang="en-US" altLang="zh-CN" sz="1600" b="1" dirty="0">
              <a:solidFill>
                <a:schemeClr val="bg1"/>
              </a:solidFill>
              <a:latin typeface="-apple-system"/>
            </a:endParaRPr>
          </a:p>
          <a:p>
            <a:pPr marL="630238" indent="-285750" algn="just">
              <a:buFont typeface="Arial" panose="020B0604020202020204" pitchFamily="34" charset="0"/>
              <a:buChar char="•"/>
            </a:pPr>
            <a:r>
              <a:rPr lang="zh-CN" altLang="en-US" sz="1600" b="1" dirty="0">
                <a:solidFill>
                  <a:schemeClr val="bg1"/>
                </a:solidFill>
                <a:latin typeface="-apple-system"/>
              </a:rPr>
              <a:t>风力涡轮机</a:t>
            </a:r>
            <a:endParaRPr lang="en-US" sz="1600" b="1" i="0" dirty="0">
              <a:solidFill>
                <a:schemeClr val="bg1"/>
              </a:solidFill>
              <a:effectLst/>
              <a:latin typeface="-apple-system"/>
            </a:endParaRPr>
          </a:p>
          <a:p>
            <a:pPr algn="just"/>
            <a:endParaRPr lang="en-US" dirty="0">
              <a:solidFill>
                <a:schemeClr val="bg1"/>
              </a:solidFill>
              <a:latin typeface="-apple-system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zh-CN" altLang="en-US" b="1" kern="0" dirty="0">
                <a:solidFill>
                  <a:schemeClr val="bg1"/>
                </a:solidFill>
              </a:rPr>
              <a:t>回收</a:t>
            </a:r>
            <a:r>
              <a:rPr lang="zh-CN" altLang="en-US" kern="0" dirty="0">
                <a:solidFill>
                  <a:schemeClr val="bg1"/>
                </a:solidFill>
              </a:rPr>
              <a:t>不足以应对未来几十年的增长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fr-FR" sz="1800" kern="0" dirty="0">
              <a:solidFill>
                <a:schemeClr val="bg1"/>
              </a:solidFill>
              <a:latin typeface="Calibri"/>
            </a:endParaRPr>
          </a:p>
          <a:p>
            <a:pPr algn="just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ED0CF9A-CD9E-2ECB-1929-4324E854914A}"/>
              </a:ext>
            </a:extLst>
          </p:cNvPr>
          <p:cNvSpPr txBox="1"/>
          <p:nvPr/>
        </p:nvSpPr>
        <p:spPr>
          <a:xfrm>
            <a:off x="7594104" y="2256148"/>
            <a:ext cx="24284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Global </a:t>
            </a:r>
            <a:r>
              <a:rPr lang="en-US" sz="1400" b="1" dirty="0" err="1"/>
              <a:t>Aluminium</a:t>
            </a:r>
            <a:r>
              <a:rPr lang="en-US" sz="1400" b="1" dirty="0"/>
              <a:t> demand from green transition</a:t>
            </a:r>
            <a:endParaRPr lang="fr-FR" sz="1400" b="1" dirty="0"/>
          </a:p>
        </p:txBody>
      </p:sp>
      <p:sp>
        <p:nvSpPr>
          <p:cNvPr id="28" name="Rectangle 1">
            <a:extLst>
              <a:ext uri="{FF2B5EF4-FFF2-40B4-BE49-F238E27FC236}">
                <a16:creationId xmlns:a16="http://schemas.microsoft.com/office/drawing/2014/main" id="{D85A3B50-BF57-581E-5537-AAAA972F0D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AFD9E8A-245B-FD51-5590-356D67921F6B}"/>
              </a:ext>
            </a:extLst>
          </p:cNvPr>
          <p:cNvGrpSpPr/>
          <p:nvPr/>
        </p:nvGrpSpPr>
        <p:grpSpPr>
          <a:xfrm>
            <a:off x="7562705" y="-434748"/>
            <a:ext cx="4549717" cy="6581810"/>
            <a:chOff x="7562705" y="-434748"/>
            <a:chExt cx="4549717" cy="658181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78895B8D-3B2C-2A76-B70D-B8BCF33FDC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4845"/>
            <a:stretch/>
          </p:blipFill>
          <p:spPr>
            <a:xfrm>
              <a:off x="7562705" y="2203028"/>
              <a:ext cx="4549717" cy="2721126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2FFDD67-9773-2C05-7111-AB294E6142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7695" t="49606" b="5312"/>
            <a:stretch/>
          </p:blipFill>
          <p:spPr>
            <a:xfrm>
              <a:off x="8912692" y="4924155"/>
              <a:ext cx="2248745" cy="1222907"/>
            </a:xfrm>
            <a:prstGeom prst="rect">
              <a:avLst/>
            </a:prstGeom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BB41DF11-309C-6210-7CD6-57FA0A0E4131}"/>
                </a:ext>
              </a:extLst>
            </p:cNvPr>
            <p:cNvSpPr txBox="1"/>
            <p:nvPr/>
          </p:nvSpPr>
          <p:spPr>
            <a:xfrm rot="16200000">
              <a:off x="8000133" y="2526792"/>
              <a:ext cx="6153912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900" i="1" dirty="0"/>
                <a:t>Source : Hydro</a:t>
              </a:r>
              <a:endParaRPr lang="fr-FR" sz="900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9130351" y="259307"/>
            <a:ext cx="2852303" cy="1015663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kern="0" dirty="0">
                <a:solidFill>
                  <a:srgbClr val="FF6600"/>
                </a:solidFill>
                <a:cs typeface="Arial" pitchFamily="34" charset="0"/>
              </a:rPr>
              <a:t>安博尔</a:t>
            </a:r>
            <a:r>
              <a:rPr lang="en-US" altLang="zh-CN" b="1" kern="0" dirty="0">
                <a:solidFill>
                  <a:srgbClr val="FF6600"/>
                </a:solidFill>
                <a:cs typeface="Arial" pitchFamily="34" charset="0"/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kern="0" dirty="0">
                <a:solidFill>
                  <a:srgbClr val="FF6600"/>
                </a:solidFill>
                <a:cs typeface="Arial" pitchFamily="34" charset="0"/>
              </a:rPr>
              <a:t>铝土矿氧化铝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264765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du pied de page 4">
            <a:extLst>
              <a:ext uri="{FF2B5EF4-FFF2-40B4-BE49-F238E27FC236}">
                <a16:creationId xmlns:a16="http://schemas.microsoft.com/office/drawing/2014/main" id="{391D3201-20F9-4DD7-B4EB-F41AF17CA42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l" rtl="0"/>
            <a:r>
              <a:rPr lang="fr-FR" dirty="0"/>
              <a:t>Ajouter un pied de page</a:t>
            </a:r>
          </a:p>
        </p:txBody>
      </p:sp>
      <p:sp>
        <p:nvSpPr>
          <p:cNvPr id="21" name="Espace réservé du numéro de diapositive 5">
            <a:extLst>
              <a:ext uri="{FF2B5EF4-FFF2-40B4-BE49-F238E27FC236}">
                <a16:creationId xmlns:a16="http://schemas.microsoft.com/office/drawing/2014/main" id="{C7C65DDB-24F2-44CF-AE02-F3A6C8B1858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fld id="{8699F50C-BE38-4BD0-BA84-9B090E1F2B9B}" type="slidenum">
              <a:rPr lang="fr-FR" smtClean="0"/>
              <a:pPr rtl="0"/>
              <a:t>10</a:t>
            </a:fld>
            <a:endParaRPr lang="fr-FR" dirty="0"/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B7ACA7D8-9239-0D93-5F14-8DC8A8D0D76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8647" y="-519"/>
            <a:ext cx="3243353" cy="1292464"/>
          </a:xfrm>
          <a:prstGeom prst="rect">
            <a:avLst/>
          </a:prstGeom>
        </p:spPr>
      </p:pic>
      <p:sp>
        <p:nvSpPr>
          <p:cNvPr id="38" name="Titre 10">
            <a:extLst>
              <a:ext uri="{FF2B5EF4-FFF2-40B4-BE49-F238E27FC236}">
                <a16:creationId xmlns:a16="http://schemas.microsoft.com/office/drawing/2014/main" id="{98EDEE94-AE4E-8A2F-AA41-B4A641E6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530" y="405267"/>
            <a:ext cx="9469930" cy="939798"/>
          </a:xfrm>
        </p:spPr>
        <p:txBody>
          <a:bodyPr rtlCol="0">
            <a:normAutofit/>
          </a:bodyPr>
          <a:lstStyle/>
          <a:p>
            <a:r>
              <a:rPr lang="zh-CN" altLang="en-US" sz="3600" dirty="0"/>
              <a:t>整个铝行业的脱碳工作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7F2BBDE-1A43-D90C-3763-4F5E5F6E518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5425" y="1982509"/>
            <a:ext cx="7351774" cy="398025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54849E5-DE6B-4BDB-8B71-ACA18ECCE0C4}"/>
              </a:ext>
            </a:extLst>
          </p:cNvPr>
          <p:cNvSpPr txBox="1"/>
          <p:nvPr/>
        </p:nvSpPr>
        <p:spPr>
          <a:xfrm>
            <a:off x="6598976" y="1929389"/>
            <a:ext cx="39713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/>
              <a:t>电解铝生产中的二氧化碳排放</a:t>
            </a:r>
            <a:endParaRPr lang="fr-FR" sz="14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735BE08-F461-1CB2-9EFC-94C53C0770B5}"/>
              </a:ext>
            </a:extLst>
          </p:cNvPr>
          <p:cNvSpPr txBox="1"/>
          <p:nvPr/>
        </p:nvSpPr>
        <p:spPr>
          <a:xfrm>
            <a:off x="6240996" y="5961136"/>
            <a:ext cx="50657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i="1" dirty="0">
                <a:solidFill>
                  <a:schemeClr val="bg1"/>
                </a:solidFill>
              </a:rPr>
              <a:t>来源：</a:t>
            </a:r>
            <a:r>
              <a:rPr lang="en-US" altLang="zh-CN" sz="900" i="1" dirty="0">
                <a:solidFill>
                  <a:schemeClr val="bg1"/>
                </a:solidFill>
              </a:rPr>
              <a:t>2020</a:t>
            </a:r>
            <a:r>
              <a:rPr lang="zh-CN" altLang="en-US" sz="900" i="1" dirty="0">
                <a:solidFill>
                  <a:schemeClr val="bg1"/>
                </a:solidFill>
              </a:rPr>
              <a:t>年</a:t>
            </a:r>
            <a:r>
              <a:rPr lang="en-US" altLang="zh-CN" sz="900" i="1" dirty="0">
                <a:solidFill>
                  <a:schemeClr val="bg1"/>
                </a:solidFill>
              </a:rPr>
              <a:t>7</a:t>
            </a:r>
            <a:r>
              <a:rPr lang="zh-CN" altLang="en-US" sz="900" i="1" dirty="0">
                <a:solidFill>
                  <a:schemeClr val="bg1"/>
                </a:solidFill>
              </a:rPr>
              <a:t>月</a:t>
            </a:r>
            <a:r>
              <a:rPr lang="en-US" altLang="zh-CN" sz="900" i="1" dirty="0">
                <a:solidFill>
                  <a:schemeClr val="bg1"/>
                </a:solidFill>
              </a:rPr>
              <a:t>21</a:t>
            </a:r>
            <a:r>
              <a:rPr lang="zh-CN" altLang="en-US" sz="900" i="1" dirty="0">
                <a:solidFill>
                  <a:schemeClr val="bg1"/>
                </a:solidFill>
              </a:rPr>
              <a:t>日（</a:t>
            </a:r>
            <a:r>
              <a:rPr lang="en-US" altLang="zh-CN" sz="900" i="1" dirty="0">
                <a:solidFill>
                  <a:schemeClr val="bg1"/>
                </a:solidFill>
              </a:rPr>
              <a:t>2020</a:t>
            </a:r>
            <a:r>
              <a:rPr lang="zh-CN" altLang="en-US" sz="900" i="1" dirty="0">
                <a:solidFill>
                  <a:schemeClr val="bg1"/>
                </a:solidFill>
              </a:rPr>
              <a:t>年</a:t>
            </a:r>
            <a:r>
              <a:rPr lang="en-US" altLang="zh-CN" sz="900" i="1" dirty="0">
                <a:solidFill>
                  <a:schemeClr val="bg1"/>
                </a:solidFill>
              </a:rPr>
              <a:t>9</a:t>
            </a:r>
            <a:r>
              <a:rPr lang="zh-CN" altLang="en-US" sz="900" i="1" dirty="0">
                <a:solidFill>
                  <a:schemeClr val="bg1"/>
                </a:solidFill>
              </a:rPr>
              <a:t>月更新）国际铝协（</a:t>
            </a:r>
            <a:r>
              <a:rPr lang="en-US" altLang="zh-CN" sz="900" i="1" dirty="0">
                <a:solidFill>
                  <a:schemeClr val="bg1"/>
                </a:solidFill>
              </a:rPr>
              <a:t>IAI</a:t>
            </a:r>
            <a:r>
              <a:rPr lang="zh-CN" altLang="en-US" sz="900" i="1" dirty="0">
                <a:solidFill>
                  <a:schemeClr val="bg1"/>
                </a:solidFill>
              </a:rPr>
              <a:t>）发布的行业温室气体排放数据。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866A9DA-196D-3E2E-1CE4-2444F2186568}"/>
              </a:ext>
            </a:extLst>
          </p:cNvPr>
          <p:cNvSpPr txBox="1"/>
          <p:nvPr/>
        </p:nvSpPr>
        <p:spPr>
          <a:xfrm>
            <a:off x="711367" y="2016843"/>
            <a:ext cx="354059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铝价值链是几个重要排放源产生的原因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zh-CN" altLang="en-US" b="1" dirty="0">
                <a:solidFill>
                  <a:schemeClr val="bg1"/>
                </a:solidFill>
              </a:rPr>
              <a:t>合作行动的必要性：</a:t>
            </a:r>
            <a:endParaRPr lang="en-US" b="1" dirty="0">
              <a:solidFill>
                <a:schemeClr val="bg1"/>
              </a:solidFill>
            </a:endParaRPr>
          </a:p>
          <a:p>
            <a:r>
              <a:rPr lang="zh-CN" altLang="en-US" b="1" dirty="0">
                <a:solidFill>
                  <a:schemeClr val="bg1"/>
                </a:solidFill>
              </a:rPr>
              <a:t>铝行业参与者应该共同行动</a:t>
            </a:r>
            <a:endParaRPr lang="en-US" b="1" dirty="0">
              <a:solidFill>
                <a:schemeClr val="bg1"/>
              </a:solidFill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/>
                </a:solidFill>
              </a:rPr>
              <a:t>支持更快、全面和包容性的转型</a:t>
            </a:r>
            <a:endParaRPr lang="en-US" sz="1200" dirty="0">
              <a:solidFill>
                <a:schemeClr val="bg1"/>
              </a:solidFill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/>
                </a:solidFill>
              </a:rPr>
              <a:t>轻松应对实施方面的挑战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130351" y="259307"/>
            <a:ext cx="2852303" cy="1015663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kern="0" dirty="0">
                <a:solidFill>
                  <a:srgbClr val="FF6600"/>
                </a:solidFill>
                <a:cs typeface="Arial" pitchFamily="34" charset="0"/>
              </a:rPr>
              <a:t>安博尔</a:t>
            </a:r>
            <a:r>
              <a:rPr lang="en-US" altLang="zh-CN" b="1" kern="0" dirty="0">
                <a:solidFill>
                  <a:srgbClr val="FF6600"/>
                </a:solidFill>
                <a:cs typeface="Arial" pitchFamily="34" charset="0"/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kern="0" dirty="0">
                <a:solidFill>
                  <a:srgbClr val="FF6600"/>
                </a:solidFill>
                <a:cs typeface="Arial" pitchFamily="34" charset="0"/>
              </a:rPr>
              <a:t>铝土矿氧化铝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653843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E549E5C-1239-718B-2504-F8FB1491C8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616"/>
          <a:stretch/>
        </p:blipFill>
        <p:spPr>
          <a:xfrm>
            <a:off x="7287868" y="4327023"/>
            <a:ext cx="4229216" cy="228681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1" name="Espace réservé du numéro de diapositive 5">
            <a:extLst>
              <a:ext uri="{FF2B5EF4-FFF2-40B4-BE49-F238E27FC236}">
                <a16:creationId xmlns:a16="http://schemas.microsoft.com/office/drawing/2014/main" id="{C7C65DDB-24F2-44CF-AE02-F3A6C8B1858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fld id="{8699F50C-BE38-4BD0-BA84-9B090E1F2B9B}" type="slidenum">
              <a:rPr lang="fr-FR" smtClean="0"/>
              <a:pPr rtl="0"/>
              <a:t>11</a:t>
            </a:fld>
            <a:endParaRPr lang="fr-FR" dirty="0"/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B7ACA7D8-9239-0D93-5F14-8DC8A8D0D76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8647" y="-519"/>
            <a:ext cx="3243353" cy="1292464"/>
          </a:xfrm>
          <a:prstGeom prst="rect">
            <a:avLst/>
          </a:prstGeom>
        </p:spPr>
      </p:pic>
      <p:sp>
        <p:nvSpPr>
          <p:cNvPr id="38" name="Titre 10">
            <a:extLst>
              <a:ext uri="{FF2B5EF4-FFF2-40B4-BE49-F238E27FC236}">
                <a16:creationId xmlns:a16="http://schemas.microsoft.com/office/drawing/2014/main" id="{98EDEE94-AE4E-8A2F-AA41-B4A641E6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234" y="468088"/>
            <a:ext cx="7954950" cy="823857"/>
          </a:xfrm>
        </p:spPr>
        <p:txBody>
          <a:bodyPr rtlCol="0">
            <a:noAutofit/>
          </a:bodyPr>
          <a:lstStyle/>
          <a:p>
            <a:r>
              <a:rPr lang="zh-CN" altLang="en-US" sz="3600" dirty="0"/>
              <a:t>中国铝行业脱碳途径示例（</a:t>
            </a:r>
            <a:r>
              <a:rPr lang="en-US" altLang="zh-CN" sz="3600" dirty="0"/>
              <a:t>1/2</a:t>
            </a:r>
            <a:r>
              <a:rPr lang="zh-CN" altLang="en-US" sz="3600" dirty="0"/>
              <a:t>）</a:t>
            </a:r>
            <a:endParaRPr lang="fr-FR" sz="3600" b="0" dirty="0">
              <a:latin typeface="Calibri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98BD79E-9B12-8FA6-7A80-FBFB7350F5C2}"/>
              </a:ext>
            </a:extLst>
          </p:cNvPr>
          <p:cNvSpPr txBox="1"/>
          <p:nvPr/>
        </p:nvSpPr>
        <p:spPr>
          <a:xfrm rot="16200000">
            <a:off x="11207831" y="4756242"/>
            <a:ext cx="1718813" cy="184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rPr>
              <a:t>Images: </a:t>
            </a:r>
            <a:r>
              <a:rPr kumimoji="0" lang="fr-FR" sz="600" b="0" i="0" u="none" strike="noStrike" kern="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rPr>
              <a:t>various</a:t>
            </a:r>
            <a:r>
              <a:rPr kumimoji="0" lang="fr-FR" sz="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rPr>
              <a:t> sources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ADA7E3F-2D19-47FF-3A5F-CD4021482B91}"/>
              </a:ext>
            </a:extLst>
          </p:cNvPr>
          <p:cNvSpPr txBox="1"/>
          <p:nvPr/>
        </p:nvSpPr>
        <p:spPr>
          <a:xfrm>
            <a:off x="1116135" y="1681937"/>
            <a:ext cx="1077106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zh-CN" altLang="en-US" sz="1600" b="1" dirty="0">
                <a:solidFill>
                  <a:schemeClr val="bg1"/>
                </a:solidFill>
              </a:rPr>
              <a:t>优先考虑在国内矿石方面的创新：以成本效益高的方式使用当地矿石，包括低品位铝土矿</a:t>
            </a:r>
          </a:p>
          <a:p>
            <a:pPr marL="742950" lvl="1" indent="-285750">
              <a:buFont typeface="Wingdings" panose="05000000000000000000" pitchFamily="2" charset="2"/>
              <a:buChar char="è"/>
            </a:pPr>
            <a:r>
              <a:rPr lang="zh-CN" altLang="en-US" sz="1600" dirty="0">
                <a:solidFill>
                  <a:schemeClr val="bg1"/>
                </a:solidFill>
              </a:rPr>
              <a:t>提高独立性</a:t>
            </a:r>
            <a:endParaRPr lang="en-US" sz="1600" dirty="0">
              <a:solidFill>
                <a:schemeClr val="bg1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è"/>
            </a:pPr>
            <a:r>
              <a:rPr lang="zh-CN" altLang="en-US" sz="1600" dirty="0">
                <a:solidFill>
                  <a:schemeClr val="bg1"/>
                </a:solidFill>
              </a:rPr>
              <a:t>扩大资源</a:t>
            </a:r>
          </a:p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72392C5-79B1-CED0-1738-4B3B3ABE2A67}"/>
              </a:ext>
            </a:extLst>
          </p:cNvPr>
          <p:cNvSpPr txBox="1"/>
          <p:nvPr/>
        </p:nvSpPr>
        <p:spPr>
          <a:xfrm>
            <a:off x="9296480" y="4516323"/>
            <a:ext cx="9265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dirty="0"/>
              <a:t>High Moisture (~9-12%) : direct impact on freight costs due to higher tonnage transported per ton of Alumina</a:t>
            </a: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AFE48F41-170C-82E6-7C0E-0B7706DE87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7994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E986B9E-0D08-4ABB-20FF-721C00054E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7868" y="2045865"/>
            <a:ext cx="4229216" cy="219559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AE1AB0-F006-0F31-EF44-7350AC8D31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8422" y="2743256"/>
            <a:ext cx="5203520" cy="292670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130351" y="259307"/>
            <a:ext cx="2852303" cy="1015663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kern="0" dirty="0">
                <a:solidFill>
                  <a:srgbClr val="FF6600"/>
                </a:solidFill>
                <a:cs typeface="Arial" pitchFamily="34" charset="0"/>
              </a:rPr>
              <a:t>安博尔</a:t>
            </a:r>
            <a:r>
              <a:rPr lang="en-US" altLang="zh-CN" b="1" kern="0" dirty="0">
                <a:solidFill>
                  <a:srgbClr val="FF6600"/>
                </a:solidFill>
                <a:cs typeface="Arial" pitchFamily="34" charset="0"/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kern="0" dirty="0">
                <a:solidFill>
                  <a:srgbClr val="FF6600"/>
                </a:solidFill>
                <a:cs typeface="Arial" pitchFamily="34" charset="0"/>
              </a:rPr>
              <a:t>铝土矿氧化铝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20731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du numéro de diapositive 5">
            <a:extLst>
              <a:ext uri="{FF2B5EF4-FFF2-40B4-BE49-F238E27FC236}">
                <a16:creationId xmlns:a16="http://schemas.microsoft.com/office/drawing/2014/main" id="{C7C65DDB-24F2-44CF-AE02-F3A6C8B1858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fld id="{8699F50C-BE38-4BD0-BA84-9B090E1F2B9B}" type="slidenum">
              <a:rPr lang="fr-FR" smtClean="0"/>
              <a:pPr rtl="0"/>
              <a:t>12</a:t>
            </a:fld>
            <a:endParaRPr lang="fr-FR" dirty="0"/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B7ACA7D8-9239-0D93-5F14-8DC8A8D0D76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8647" y="-519"/>
            <a:ext cx="3243353" cy="1292464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ADA7E3F-2D19-47FF-3A5F-CD4021482B91}"/>
              </a:ext>
            </a:extLst>
          </p:cNvPr>
          <p:cNvSpPr txBox="1"/>
          <p:nvPr/>
        </p:nvSpPr>
        <p:spPr>
          <a:xfrm>
            <a:off x="484632" y="2218890"/>
            <a:ext cx="488289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US" b="1" dirty="0">
              <a:solidFill>
                <a:schemeClr val="bg1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zh-CN" altLang="en-US" b="1" dirty="0">
                <a:solidFill>
                  <a:schemeClr val="bg1"/>
                </a:solidFill>
              </a:rPr>
              <a:t>铝的电力供应脱碳</a:t>
            </a:r>
          </a:p>
          <a:p>
            <a:pPr marL="285750" indent="-285750" algn="just"/>
            <a:endParaRPr lang="en-US" b="1" dirty="0">
              <a:solidFill>
                <a:schemeClr val="bg1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zh-CN" altLang="en-US" b="1" dirty="0">
                <a:solidFill>
                  <a:schemeClr val="bg1"/>
                </a:solidFill>
              </a:rPr>
              <a:t>碳捕获以限制直接排放</a:t>
            </a:r>
          </a:p>
          <a:p>
            <a:pPr algn="just"/>
            <a:endParaRPr lang="en-US" b="1" dirty="0">
              <a:solidFill>
                <a:schemeClr val="bg1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zh-CN" altLang="en-US" b="1" dirty="0">
                <a:solidFill>
                  <a:schemeClr val="bg1"/>
                </a:solidFill>
              </a:rPr>
              <a:t>回收：</a:t>
            </a:r>
          </a:p>
          <a:p>
            <a:pPr marL="742950" lvl="1" indent="-285750" algn="just">
              <a:buFontTx/>
              <a:buChar char="-"/>
            </a:pPr>
            <a:r>
              <a:rPr lang="zh-CN" altLang="en-US" b="1" dirty="0">
                <a:solidFill>
                  <a:schemeClr val="bg1"/>
                </a:solidFill>
              </a:rPr>
              <a:t>从废物流中提高金属回收率</a:t>
            </a:r>
            <a:r>
              <a:rPr lang="zh-CN" altLang="en-US" dirty="0">
                <a:solidFill>
                  <a:schemeClr val="bg1"/>
                </a:solidFill>
              </a:rPr>
              <a:t>（在生产过程中）</a:t>
            </a:r>
          </a:p>
          <a:p>
            <a:pPr marL="742950" lvl="1" indent="-285750" algn="just">
              <a:buFontTx/>
              <a:buChar char="-"/>
            </a:pPr>
            <a:r>
              <a:rPr lang="zh-CN" altLang="en-US" b="1" dirty="0">
                <a:solidFill>
                  <a:schemeClr val="bg1"/>
                </a:solidFill>
              </a:rPr>
              <a:t>并提高废料回收率</a:t>
            </a:r>
            <a:r>
              <a:rPr lang="zh-CN" altLang="en-US" dirty="0">
                <a:solidFill>
                  <a:schemeClr val="bg1"/>
                </a:solidFill>
              </a:rPr>
              <a:t>（最终产品）</a:t>
            </a: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AFE48F41-170C-82E6-7C0E-0B7706DE87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7994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0D58769-D014-39A1-E84D-3FD514D346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1235" y="1737359"/>
            <a:ext cx="6366361" cy="386641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6AB3C76-D8AC-665C-650A-1AFDAD3FACD6}"/>
              </a:ext>
            </a:extLst>
          </p:cNvPr>
          <p:cNvSpPr txBox="1"/>
          <p:nvPr/>
        </p:nvSpPr>
        <p:spPr>
          <a:xfrm rot="16200000">
            <a:off x="11207831" y="4756242"/>
            <a:ext cx="1718813" cy="184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rPr>
              <a:t>Source : World </a:t>
            </a:r>
            <a:r>
              <a:rPr kumimoji="0" lang="fr-FR" sz="600" b="0" i="0" u="none" strike="noStrike" kern="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rPr>
              <a:t>Economic</a:t>
            </a:r>
            <a:r>
              <a:rPr kumimoji="0" lang="fr-FR" sz="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rPr>
              <a:t> Forum</a:t>
            </a: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id="{504E5EB0-D0BF-6CCD-506D-8687581127AB}"/>
              </a:ext>
            </a:extLst>
          </p:cNvPr>
          <p:cNvSpPr txBox="1">
            <a:spLocks/>
          </p:cNvSpPr>
          <p:nvPr/>
        </p:nvSpPr>
        <p:spPr>
          <a:xfrm>
            <a:off x="332234" y="468088"/>
            <a:ext cx="7954950" cy="823857"/>
          </a:xfrm>
          <a:prstGeom prst="rect">
            <a:avLst/>
          </a:prstGeom>
        </p:spPr>
        <p:txBody>
          <a:bodyPr vert="horz" lIns="9144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/>
              <a:t>中国铝行业脱碳途径示例（</a:t>
            </a:r>
            <a:r>
              <a:rPr lang="en-US" altLang="zh-CN" sz="3600" dirty="0"/>
              <a:t>2/2</a:t>
            </a:r>
            <a:r>
              <a:rPr lang="zh-CN" altLang="en-US" sz="3600" dirty="0"/>
              <a:t>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30351" y="259307"/>
            <a:ext cx="2852303" cy="1015663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kern="0" dirty="0">
                <a:solidFill>
                  <a:srgbClr val="FF6600"/>
                </a:solidFill>
                <a:cs typeface="Arial" pitchFamily="34" charset="0"/>
              </a:rPr>
              <a:t>安博尔</a:t>
            </a:r>
            <a:r>
              <a:rPr lang="en-US" altLang="zh-CN" b="1" kern="0" dirty="0">
                <a:solidFill>
                  <a:srgbClr val="FF6600"/>
                </a:solidFill>
                <a:cs typeface="Arial" pitchFamily="34" charset="0"/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kern="0" dirty="0">
                <a:solidFill>
                  <a:srgbClr val="FF6600"/>
                </a:solidFill>
                <a:cs typeface="Arial" pitchFamily="34" charset="0"/>
              </a:rPr>
              <a:t>铝土矿氧化铝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2355129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du numéro de diapositive 5">
            <a:extLst>
              <a:ext uri="{FF2B5EF4-FFF2-40B4-BE49-F238E27FC236}">
                <a16:creationId xmlns:a16="http://schemas.microsoft.com/office/drawing/2014/main" id="{C7C65DDB-24F2-44CF-AE02-F3A6C8B1858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fld id="{8699F50C-BE38-4BD0-BA84-9B090E1F2B9B}" type="slidenum">
              <a:rPr lang="fr-FR" smtClean="0"/>
              <a:pPr rtl="0"/>
              <a:t>13</a:t>
            </a:fld>
            <a:endParaRPr lang="fr-FR" dirty="0"/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B7ACA7D8-9239-0D93-5F14-8DC8A8D0D76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8647" y="-519"/>
            <a:ext cx="3243353" cy="1292464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ADA7E3F-2D19-47FF-3A5F-CD4021482B91}"/>
              </a:ext>
            </a:extLst>
          </p:cNvPr>
          <p:cNvSpPr txBox="1"/>
          <p:nvPr/>
        </p:nvSpPr>
        <p:spPr>
          <a:xfrm>
            <a:off x="881074" y="2154247"/>
            <a:ext cx="928705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zh-CN" altLang="en-US" sz="2400" dirty="0">
                <a:solidFill>
                  <a:schemeClr val="bg1"/>
                </a:solidFill>
              </a:rPr>
              <a:t>加快以成本效益高的方式在矿山</a:t>
            </a:r>
            <a:r>
              <a:rPr lang="zh-CN" altLang="en-US" sz="2400" b="1" dirty="0">
                <a:solidFill>
                  <a:schemeClr val="bg1"/>
                </a:solidFill>
              </a:rPr>
              <a:t>使用当地低品位铝土矿</a:t>
            </a:r>
            <a:r>
              <a:rPr lang="en-US" altLang="zh-CN" sz="2400" b="1" dirty="0">
                <a:solidFill>
                  <a:schemeClr val="bg1"/>
                </a:solidFill>
              </a:rPr>
              <a:t>/</a:t>
            </a:r>
            <a:r>
              <a:rPr lang="zh-CN" altLang="en-US" sz="2400" b="1" dirty="0">
                <a:solidFill>
                  <a:schemeClr val="bg1"/>
                </a:solidFill>
              </a:rPr>
              <a:t>铝土矿废料</a:t>
            </a:r>
            <a:endParaRPr lang="en-US" sz="2400" b="1" dirty="0">
              <a:solidFill>
                <a:schemeClr val="bg1"/>
              </a:solidFill>
            </a:endParaRPr>
          </a:p>
          <a:p>
            <a:pPr marL="285750" lvl="0" indent="-285750" algn="just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zh-CN" altLang="en-US" sz="2400" dirty="0">
                <a:solidFill>
                  <a:schemeClr val="bg1"/>
                </a:solidFill>
              </a:rPr>
              <a:t>对选矿副产品进行定价</a:t>
            </a: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id="{504E5EB0-D0BF-6CCD-506D-8687581127AB}"/>
              </a:ext>
            </a:extLst>
          </p:cNvPr>
          <p:cNvSpPr txBox="1">
            <a:spLocks/>
          </p:cNvSpPr>
          <p:nvPr/>
        </p:nvSpPr>
        <p:spPr>
          <a:xfrm>
            <a:off x="345869" y="782480"/>
            <a:ext cx="8256975" cy="823857"/>
          </a:xfrm>
          <a:prstGeom prst="rect">
            <a:avLst/>
          </a:prstGeom>
        </p:spPr>
        <p:txBody>
          <a:bodyPr vert="horz" lIns="9144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/>
              <a:t>突破性技术将在应对挑战方面发挥关键作用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268456A-9793-F43D-F2BB-854746678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152" y="239445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30351" y="259307"/>
            <a:ext cx="2852303" cy="1015663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kern="0" dirty="0">
                <a:solidFill>
                  <a:srgbClr val="FF6600"/>
                </a:solidFill>
                <a:cs typeface="Arial" pitchFamily="34" charset="0"/>
              </a:rPr>
              <a:t>安博尔</a:t>
            </a:r>
            <a:r>
              <a:rPr lang="en-US" altLang="zh-CN" b="1" kern="0" dirty="0">
                <a:solidFill>
                  <a:srgbClr val="FF6600"/>
                </a:solidFill>
                <a:cs typeface="Arial" pitchFamily="34" charset="0"/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kern="0" dirty="0">
                <a:solidFill>
                  <a:srgbClr val="FF6600"/>
                </a:solidFill>
                <a:cs typeface="Arial" pitchFamily="34" charset="0"/>
              </a:rPr>
              <a:t>铝土矿氧化铝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402887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du numéro de diapositive 5">
            <a:extLst>
              <a:ext uri="{FF2B5EF4-FFF2-40B4-BE49-F238E27FC236}">
                <a16:creationId xmlns:a16="http://schemas.microsoft.com/office/drawing/2014/main" id="{C7C65DDB-24F2-44CF-AE02-F3A6C8B1858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fld id="{8699F50C-BE38-4BD0-BA84-9B090E1F2B9B}" type="slidenum">
              <a:rPr lang="fr-FR" smtClean="0"/>
              <a:pPr rtl="0"/>
              <a:t>14</a:t>
            </a:fld>
            <a:endParaRPr lang="fr-FR" dirty="0"/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B7ACA7D8-9239-0D93-5F14-8DC8A8D0D76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8647" y="-519"/>
            <a:ext cx="3243353" cy="1292464"/>
          </a:xfrm>
          <a:prstGeom prst="rect">
            <a:avLst/>
          </a:prstGeom>
        </p:spPr>
      </p:pic>
      <p:sp>
        <p:nvSpPr>
          <p:cNvPr id="16" name="Rectangle 1">
            <a:extLst>
              <a:ext uri="{FF2B5EF4-FFF2-40B4-BE49-F238E27FC236}">
                <a16:creationId xmlns:a16="http://schemas.microsoft.com/office/drawing/2014/main" id="{AFE48F41-170C-82E6-7C0E-0B7706DE87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7994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id="{504E5EB0-D0BF-6CCD-506D-8687581127AB}"/>
              </a:ext>
            </a:extLst>
          </p:cNvPr>
          <p:cNvSpPr txBox="1">
            <a:spLocks/>
          </p:cNvSpPr>
          <p:nvPr/>
        </p:nvSpPr>
        <p:spPr>
          <a:xfrm>
            <a:off x="439020" y="453344"/>
            <a:ext cx="6482058" cy="823857"/>
          </a:xfrm>
          <a:prstGeom prst="rect">
            <a:avLst/>
          </a:prstGeom>
        </p:spPr>
        <p:txBody>
          <a:bodyPr vert="horz" lIns="9144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800"/>
              </a:lnSpc>
            </a:pPr>
            <a:r>
              <a:rPr lang="en-US" altLang="zh-CN" sz="3600" dirty="0"/>
              <a:t>IB2</a:t>
            </a:r>
            <a:r>
              <a:rPr lang="zh-CN" altLang="en-US" sz="3600" dirty="0"/>
              <a:t>技术：战略、经济、环保的解决方案</a:t>
            </a:r>
            <a:endParaRPr lang="fr-FR" sz="3600" b="0" dirty="0"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8866884-C76B-F140-96C4-3734408ED3B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5608"/>
          <a:stretch/>
        </p:blipFill>
        <p:spPr>
          <a:xfrm>
            <a:off x="10272643" y="3465649"/>
            <a:ext cx="1381373" cy="834465"/>
          </a:xfrm>
          <a:prstGeom prst="rect">
            <a:avLst/>
          </a:prstGeom>
        </p:spPr>
      </p:pic>
      <p:sp>
        <p:nvSpPr>
          <p:cNvPr id="6" name="Flèche : pentagone 5">
            <a:extLst>
              <a:ext uri="{FF2B5EF4-FFF2-40B4-BE49-F238E27FC236}">
                <a16:creationId xmlns:a16="http://schemas.microsoft.com/office/drawing/2014/main" id="{8ADE23CB-4674-E4E7-EBD2-2A6876375F81}"/>
              </a:ext>
            </a:extLst>
          </p:cNvPr>
          <p:cNvSpPr/>
          <p:nvPr/>
        </p:nvSpPr>
        <p:spPr>
          <a:xfrm>
            <a:off x="4628581" y="3311109"/>
            <a:ext cx="2078808" cy="980829"/>
          </a:xfrm>
          <a:prstGeom prst="homePlate">
            <a:avLst/>
          </a:prstGeom>
          <a:solidFill>
            <a:sysClr val="window" lastClr="FFFFFF"/>
          </a:solidFill>
          <a:ln w="381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AU" sz="1400" b="1" kern="0" dirty="0">
                <a:solidFill>
                  <a:prstClr val="white"/>
                </a:solidFill>
                <a:latin typeface="Calibri Light" panose="020F0302020204030204"/>
              </a:rPr>
              <a:t>I</a:t>
            </a:r>
            <a:r>
              <a:rPr lang="en-AU" sz="1400" kern="0" dirty="0">
                <a:solidFill>
                  <a:prstClr val="white"/>
                </a:solidFill>
                <a:latin typeface="Calibri Light" panose="020F0302020204030204"/>
              </a:rPr>
              <a:t>mproved </a:t>
            </a:r>
            <a:r>
              <a:rPr lang="en-AU" sz="1400" b="1" kern="0" dirty="0">
                <a:solidFill>
                  <a:prstClr val="white"/>
                </a:solidFill>
                <a:latin typeface="Calibri Light" panose="020F0302020204030204"/>
              </a:rPr>
              <a:t>B</a:t>
            </a:r>
            <a:r>
              <a:rPr lang="en-AU" sz="1400" kern="0" dirty="0">
                <a:solidFill>
                  <a:prstClr val="white"/>
                </a:solidFill>
                <a:latin typeface="Calibri Light" panose="020F0302020204030204"/>
              </a:rPr>
              <a:t>auxite</a:t>
            </a:r>
          </a:p>
          <a:p>
            <a:pPr algn="ctr" defTabSz="457200">
              <a:defRPr/>
            </a:pPr>
            <a:r>
              <a:rPr lang="en-AU" sz="1400" b="1" kern="0" dirty="0">
                <a:solidFill>
                  <a:prstClr val="white"/>
                </a:solidFill>
                <a:latin typeface="Calibri Light" panose="020F0302020204030204"/>
              </a:rPr>
              <a:t>(IB step 1)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493905D9-BCD8-7022-0113-9C1BE16398CB}"/>
              </a:ext>
            </a:extLst>
          </p:cNvPr>
          <p:cNvSpPr/>
          <p:nvPr/>
        </p:nvSpPr>
        <p:spPr>
          <a:xfrm>
            <a:off x="4692714" y="3499086"/>
            <a:ext cx="726510" cy="676405"/>
          </a:xfrm>
          <a:prstGeom prst="ellipse">
            <a:avLst/>
          </a:prstGeom>
          <a:solidFill>
            <a:sysClr val="window" lastClr="FFFFFF"/>
          </a:solidFill>
          <a:ln w="19050" cap="flat" cmpd="sng" algn="ctr">
            <a:solidFill>
              <a:srgbClr val="002F5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11D1E74-68C5-04E1-3D13-6CDC9AD7DDD3}"/>
              </a:ext>
            </a:extLst>
          </p:cNvPr>
          <p:cNvSpPr/>
          <p:nvPr/>
        </p:nvSpPr>
        <p:spPr>
          <a:xfrm>
            <a:off x="5615274" y="3843829"/>
            <a:ext cx="10119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3FD0C3E-BE17-9B93-358A-919A7B65DC9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2537" y="3646656"/>
            <a:ext cx="440551" cy="406672"/>
          </a:xfrm>
          <a:prstGeom prst="rect">
            <a:avLst/>
          </a:prstGeom>
          <a:noFill/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51622A02-0032-7B9F-16CB-EC73DCC9C8F6}"/>
              </a:ext>
            </a:extLst>
          </p:cNvPr>
          <p:cNvSpPr txBox="1"/>
          <p:nvPr/>
        </p:nvSpPr>
        <p:spPr>
          <a:xfrm>
            <a:off x="5419973" y="3465860"/>
            <a:ext cx="3379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zh-CN" altLang="en-US" sz="1400" b="1" dirty="0">
                <a:solidFill>
                  <a:srgbClr val="969899"/>
                </a:solidFill>
                <a:latin typeface="Gaduci"/>
              </a:rPr>
              <a:t>对铝土矿</a:t>
            </a:r>
            <a:endParaRPr lang="en-US" altLang="zh-CN" sz="1400" b="1" dirty="0">
              <a:solidFill>
                <a:srgbClr val="969899"/>
              </a:solidFill>
              <a:latin typeface="Gaduci"/>
            </a:endParaRPr>
          </a:p>
          <a:p>
            <a:pPr defTabSz="457200">
              <a:defRPr/>
            </a:pPr>
            <a:r>
              <a:rPr lang="zh-CN" altLang="en-US" sz="1400" b="1" dirty="0">
                <a:solidFill>
                  <a:srgbClr val="969899"/>
                </a:solidFill>
                <a:latin typeface="Gaduci"/>
              </a:rPr>
              <a:t>进行改进处理</a:t>
            </a:r>
            <a:r>
              <a:rPr lang="en-AU" sz="1400" b="1" dirty="0">
                <a:solidFill>
                  <a:srgbClr val="969899"/>
                </a:solidFill>
                <a:latin typeface="Gaduci"/>
              </a:rPr>
              <a:t> </a:t>
            </a:r>
          </a:p>
        </p:txBody>
      </p:sp>
      <p:sp>
        <p:nvSpPr>
          <p:cNvPr id="14" name="Flèche : pentagone 13">
            <a:extLst>
              <a:ext uri="{FF2B5EF4-FFF2-40B4-BE49-F238E27FC236}">
                <a16:creationId xmlns:a16="http://schemas.microsoft.com/office/drawing/2014/main" id="{26E7C3E6-DFE0-D2E1-27D2-92B050A11248}"/>
              </a:ext>
            </a:extLst>
          </p:cNvPr>
          <p:cNvSpPr/>
          <p:nvPr/>
        </p:nvSpPr>
        <p:spPr>
          <a:xfrm>
            <a:off x="8022282" y="3322251"/>
            <a:ext cx="2078384" cy="982028"/>
          </a:xfrm>
          <a:prstGeom prst="homePlate">
            <a:avLst/>
          </a:prstGeom>
          <a:solidFill>
            <a:sysClr val="window" lastClr="FFFFFF"/>
          </a:solidFill>
          <a:ln w="381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AU" sz="1400" b="1" kern="0" dirty="0">
                <a:solidFill>
                  <a:prstClr val="white"/>
                </a:solidFill>
                <a:latin typeface="Calibri Light" panose="020F0302020204030204"/>
              </a:rPr>
              <a:t>I</a:t>
            </a:r>
            <a:r>
              <a:rPr lang="en-AU" sz="1400" kern="0" dirty="0">
                <a:solidFill>
                  <a:prstClr val="white"/>
                </a:solidFill>
                <a:latin typeface="Calibri Light" panose="020F0302020204030204"/>
              </a:rPr>
              <a:t>mproved </a:t>
            </a:r>
            <a:r>
              <a:rPr lang="en-AU" sz="1400" b="1" kern="0" dirty="0">
                <a:solidFill>
                  <a:prstClr val="white"/>
                </a:solidFill>
                <a:latin typeface="Calibri Light" panose="020F0302020204030204"/>
              </a:rPr>
              <a:t>B</a:t>
            </a:r>
            <a:r>
              <a:rPr lang="en-AU" sz="1400" kern="0" dirty="0">
                <a:solidFill>
                  <a:prstClr val="white"/>
                </a:solidFill>
                <a:latin typeface="Calibri Light" panose="020F0302020204030204"/>
              </a:rPr>
              <a:t>auxite</a:t>
            </a:r>
          </a:p>
          <a:p>
            <a:pPr algn="ctr" defTabSz="457200">
              <a:defRPr/>
            </a:pPr>
            <a:r>
              <a:rPr lang="en-AU" sz="1400" b="1" kern="0" dirty="0">
                <a:solidFill>
                  <a:prstClr val="white"/>
                </a:solidFill>
                <a:latin typeface="Calibri Light" panose="020F0302020204030204"/>
              </a:rPr>
              <a:t>(IB step 1)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88F9EA5D-61A6-D5CC-0226-1C0602B8F249}"/>
              </a:ext>
            </a:extLst>
          </p:cNvPr>
          <p:cNvSpPr/>
          <p:nvPr/>
        </p:nvSpPr>
        <p:spPr>
          <a:xfrm>
            <a:off x="7996822" y="3479606"/>
            <a:ext cx="726510" cy="676405"/>
          </a:xfrm>
          <a:prstGeom prst="ellipse">
            <a:avLst/>
          </a:prstGeom>
          <a:solidFill>
            <a:sysClr val="window" lastClr="FFFFFF"/>
          </a:solidFill>
          <a:ln w="19050" cap="flat" cmpd="sng" algn="ctr">
            <a:solidFill>
              <a:srgbClr val="002F5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EA64DC-1278-8B2E-CAA2-D4A72DCDDC5F}"/>
              </a:ext>
            </a:extLst>
          </p:cNvPr>
          <p:cNvSpPr/>
          <p:nvPr/>
        </p:nvSpPr>
        <p:spPr>
          <a:xfrm>
            <a:off x="8753836" y="3319382"/>
            <a:ext cx="10119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1" kern="0" dirty="0">
                <a:solidFill>
                  <a:srgbClr val="969899"/>
                </a:solidFill>
                <a:latin typeface="Gaduci"/>
              </a:rPr>
              <a:t>通过拜耳法（</a:t>
            </a:r>
            <a:r>
              <a:rPr lang="en-US" altLang="zh-CN" sz="1400" b="1" kern="0" dirty="0">
                <a:solidFill>
                  <a:srgbClr val="969899"/>
                </a:solidFill>
                <a:latin typeface="Gaduci"/>
              </a:rPr>
              <a:t>Bayer</a:t>
            </a:r>
            <a:r>
              <a:rPr lang="zh-CN" altLang="en-US" sz="1400" b="1" kern="0" dirty="0">
                <a:solidFill>
                  <a:srgbClr val="969899"/>
                </a:solidFill>
                <a:latin typeface="Gaduci"/>
              </a:rPr>
              <a:t>）进行生产</a:t>
            </a:r>
            <a:endParaRPr kumimoji="0" lang="en-AU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F61BD6F-89DE-8B39-FD5F-55C6D35E5A9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68520" y="3627176"/>
            <a:ext cx="440551" cy="406672"/>
          </a:xfrm>
          <a:prstGeom prst="rect">
            <a:avLst/>
          </a:prstGeom>
          <a:noFill/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037C61D2-0324-770D-F366-5BB0E22C7615}"/>
              </a:ext>
            </a:extLst>
          </p:cNvPr>
          <p:cNvSpPr txBox="1"/>
          <p:nvPr/>
        </p:nvSpPr>
        <p:spPr>
          <a:xfrm>
            <a:off x="2016849" y="2650619"/>
            <a:ext cx="2333600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1600" kern="0" dirty="0">
                <a:solidFill>
                  <a:schemeClr val="bg1"/>
                </a:solidFill>
              </a:rPr>
              <a:t>国内低品位铝土矿</a:t>
            </a:r>
            <a:r>
              <a:rPr lang="en-US" altLang="zh-CN" sz="1600" kern="0" dirty="0">
                <a:solidFill>
                  <a:schemeClr val="bg1"/>
                </a:solidFill>
              </a:rPr>
              <a:t>/</a:t>
            </a:r>
          </a:p>
          <a:p>
            <a:pPr algn="ctr">
              <a:defRPr/>
            </a:pPr>
            <a:r>
              <a:rPr lang="zh-CN" altLang="en-US" sz="1600" kern="0" dirty="0">
                <a:solidFill>
                  <a:schemeClr val="bg1"/>
                </a:solidFill>
              </a:rPr>
              <a:t>矿山的铝土矿废料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330E623-94EA-21F0-3878-23FEC74815D7}"/>
              </a:ext>
            </a:extLst>
          </p:cNvPr>
          <p:cNvSpPr txBox="1"/>
          <p:nvPr/>
        </p:nvSpPr>
        <p:spPr>
          <a:xfrm>
            <a:off x="10272642" y="2726334"/>
            <a:ext cx="13813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600" kern="0" dirty="0">
                <a:solidFill>
                  <a:schemeClr val="bg1"/>
                </a:solidFill>
              </a:rPr>
              <a:t>高品质氧化铝</a:t>
            </a:r>
            <a:endParaRPr lang="en-AU" sz="1600" kern="0" dirty="0">
              <a:solidFill>
                <a:schemeClr val="bg1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054767C-200B-2A15-3797-F593DA725965}"/>
              </a:ext>
            </a:extLst>
          </p:cNvPr>
          <p:cNvSpPr txBox="1"/>
          <p:nvPr/>
        </p:nvSpPr>
        <p:spPr>
          <a:xfrm>
            <a:off x="8034476" y="2794777"/>
            <a:ext cx="1569568" cy="461665"/>
          </a:xfrm>
          <a:prstGeom prst="rect">
            <a:avLst/>
          </a:prstGeom>
          <a:solidFill>
            <a:sysClr val="window" lastClr="FFFFFF">
              <a:lumMod val="65000"/>
            </a:sysClr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</a:rPr>
              <a:t>IB2 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</a:rPr>
              <a:t>步骤二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/>
            </a:endParaRPr>
          </a:p>
        </p:txBody>
      </p:sp>
      <p:pic>
        <p:nvPicPr>
          <p:cNvPr id="31" name="Image 30" descr="Une image contenant roche, alimentation, rocheux, pâte&#10;&#10;Description générée automatiquement">
            <a:extLst>
              <a:ext uri="{FF2B5EF4-FFF2-40B4-BE49-F238E27FC236}">
                <a16:creationId xmlns:a16="http://schemas.microsoft.com/office/drawing/2014/main" id="{07569D27-6A16-E7EF-A4B9-7EA45F26190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49" t="-527" r="985" b="527"/>
          <a:stretch/>
        </p:blipFill>
        <p:spPr>
          <a:xfrm>
            <a:off x="2504839" y="3469095"/>
            <a:ext cx="1381373" cy="844278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3B58C0C-594A-29AA-649E-D365F7CEC658}"/>
              </a:ext>
            </a:extLst>
          </p:cNvPr>
          <p:cNvSpPr txBox="1"/>
          <p:nvPr/>
        </p:nvSpPr>
        <p:spPr>
          <a:xfrm>
            <a:off x="6653212" y="3351827"/>
            <a:ext cx="1359423" cy="83099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600" b="1" kern="0" dirty="0">
                <a:solidFill>
                  <a:schemeClr val="bg1"/>
                </a:solidFill>
              </a:rPr>
              <a:t>选矿后的铝土矿</a:t>
            </a:r>
            <a:endParaRPr kumimoji="0" lang="fr-FR" sz="11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B3F16100-04CD-2682-84B1-B991C057BA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391" y="3394219"/>
            <a:ext cx="440656" cy="251366"/>
          </a:xfrm>
          <a:prstGeom prst="rect">
            <a:avLst/>
          </a:prstGeom>
        </p:spPr>
      </p:pic>
      <p:sp>
        <p:nvSpPr>
          <p:cNvPr id="38" name="ZoneTexte 37">
            <a:extLst>
              <a:ext uri="{FF2B5EF4-FFF2-40B4-BE49-F238E27FC236}">
                <a16:creationId xmlns:a16="http://schemas.microsoft.com/office/drawing/2014/main" id="{C77CFBDA-F6DA-6229-4264-04FDBAE7FA1B}"/>
              </a:ext>
            </a:extLst>
          </p:cNvPr>
          <p:cNvSpPr txBox="1"/>
          <p:nvPr/>
        </p:nvSpPr>
        <p:spPr>
          <a:xfrm>
            <a:off x="6937323" y="4747743"/>
            <a:ext cx="1780244" cy="83099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  <a:p>
            <a:pPr algn="ctr"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+             </a:t>
            </a:r>
            <a:r>
              <a:rPr lang="zh-CN" altLang="en-US" sz="1600" kern="0" dirty="0">
                <a:solidFill>
                  <a:schemeClr val="bg1"/>
                </a:solidFill>
              </a:rPr>
              <a:t>高价值托贝莫来石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1D2E5967-E60F-39CE-B1ED-08C77574A6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0109" y="5043966"/>
            <a:ext cx="440656" cy="23855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B9855AD-F77D-7FEE-C653-5186952F5187}"/>
              </a:ext>
            </a:extLst>
          </p:cNvPr>
          <p:cNvSpPr txBox="1"/>
          <p:nvPr/>
        </p:nvSpPr>
        <p:spPr>
          <a:xfrm>
            <a:off x="4600781" y="2798700"/>
            <a:ext cx="1569568" cy="461665"/>
          </a:xfrm>
          <a:prstGeom prst="rect">
            <a:avLst/>
          </a:prstGeom>
          <a:solidFill>
            <a:sysClr val="window" lastClr="FFFFFF">
              <a:lumMod val="65000"/>
            </a:sysClr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</a:rPr>
              <a:t>IB2 </a:t>
            </a:r>
            <a:r>
              <a:rPr lang="zh-CN" altLang="en-US" sz="2400" b="1" kern="0" dirty="0">
                <a:solidFill>
                  <a:srgbClr val="000000"/>
                </a:solidFill>
                <a:latin typeface="Calibri Light" panose="020F0302020204030204"/>
              </a:rPr>
              <a:t>步骤一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/>
            </a:endParaRPr>
          </a:p>
        </p:txBody>
      </p:sp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5AAEB793-CB0A-D488-0399-E0BD00FBB0A7}"/>
              </a:ext>
            </a:extLst>
          </p:cNvPr>
          <p:cNvSpPr/>
          <p:nvPr/>
        </p:nvSpPr>
        <p:spPr>
          <a:xfrm rot="2567466">
            <a:off x="6225776" y="4261606"/>
            <a:ext cx="881715" cy="459560"/>
          </a:xfrm>
          <a:prstGeom prst="rightArrow">
            <a:avLst/>
          </a:prstGeom>
          <a:solidFill>
            <a:srgbClr val="A6A6A6"/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rgbClr val="A6A6A6"/>
                </a:solidFill>
              </a:ln>
              <a:solidFill>
                <a:srgbClr val="00194C"/>
              </a:solidFill>
            </a:endParaRPr>
          </a:p>
        </p:txBody>
      </p:sp>
      <p:pic>
        <p:nvPicPr>
          <p:cNvPr id="15" name="Image 14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32D3FDD4-A298-0BBE-6EC4-7A50758D78D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17224"/>
          <a:stretch/>
        </p:blipFill>
        <p:spPr>
          <a:xfrm>
            <a:off x="4196665" y="1295290"/>
            <a:ext cx="1146910" cy="646331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1CF374EF-6C0F-010E-D21C-6B037565CCBC}"/>
              </a:ext>
            </a:extLst>
          </p:cNvPr>
          <p:cNvSpPr txBox="1"/>
          <p:nvPr/>
        </p:nvSpPr>
        <p:spPr>
          <a:xfrm>
            <a:off x="5343575" y="1291945"/>
            <a:ext cx="2492834" cy="677108"/>
          </a:xfrm>
          <a:prstGeom prst="rect">
            <a:avLst/>
          </a:prstGeom>
          <a:solidFill>
            <a:srgbClr val="013D79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3800" dirty="0">
                <a:solidFill>
                  <a:schemeClr val="tx2"/>
                </a:solidFill>
              </a:rPr>
              <a:t>原则</a:t>
            </a:r>
            <a:endParaRPr lang="fr-FR" sz="3800" dirty="0">
              <a:solidFill>
                <a:schemeClr val="tx2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130351" y="259307"/>
            <a:ext cx="2852303" cy="1015663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kern="0" dirty="0">
                <a:solidFill>
                  <a:srgbClr val="FF6600"/>
                </a:solidFill>
                <a:cs typeface="Arial" pitchFamily="34" charset="0"/>
              </a:rPr>
              <a:t>安博尔</a:t>
            </a:r>
            <a:r>
              <a:rPr lang="en-US" altLang="zh-CN" b="1" kern="0" dirty="0">
                <a:solidFill>
                  <a:srgbClr val="FF6600"/>
                </a:solidFill>
                <a:cs typeface="Arial" pitchFamily="34" charset="0"/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kern="0" dirty="0">
                <a:solidFill>
                  <a:srgbClr val="FF6600"/>
                </a:solidFill>
                <a:cs typeface="Arial" pitchFamily="34" charset="0"/>
              </a:rPr>
              <a:t>铝土矿氧化铝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4272088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du numéro de diapositive 5">
            <a:extLst>
              <a:ext uri="{FF2B5EF4-FFF2-40B4-BE49-F238E27FC236}">
                <a16:creationId xmlns:a16="http://schemas.microsoft.com/office/drawing/2014/main" id="{C7C65DDB-24F2-44CF-AE02-F3A6C8B1858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410568" y="6492875"/>
            <a:ext cx="753998" cy="365125"/>
          </a:xfrm>
        </p:spPr>
        <p:txBody>
          <a:bodyPr rtlCol="0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fld id="{8699F50C-BE38-4BD0-BA84-9B090E1F2B9B}" type="slidenum">
              <a:rPr lang="fr-FR" smtClean="0"/>
              <a:pPr rtl="0"/>
              <a:t>15</a:t>
            </a:fld>
            <a:endParaRPr lang="fr-FR" dirty="0"/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B7ACA7D8-9239-0D93-5F14-8DC8A8D0D76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8647" y="-519"/>
            <a:ext cx="3243353" cy="1292464"/>
          </a:xfrm>
          <a:prstGeom prst="rect">
            <a:avLst/>
          </a:prstGeom>
        </p:spPr>
      </p:pic>
      <p:sp>
        <p:nvSpPr>
          <p:cNvPr id="12" name="Titre 10">
            <a:extLst>
              <a:ext uri="{FF2B5EF4-FFF2-40B4-BE49-F238E27FC236}">
                <a16:creationId xmlns:a16="http://schemas.microsoft.com/office/drawing/2014/main" id="{504E5EB0-D0BF-6CCD-506D-8687581127AB}"/>
              </a:ext>
            </a:extLst>
          </p:cNvPr>
          <p:cNvSpPr txBox="1">
            <a:spLocks/>
          </p:cNvSpPr>
          <p:nvPr/>
        </p:nvSpPr>
        <p:spPr>
          <a:xfrm>
            <a:off x="345187" y="443869"/>
            <a:ext cx="6482058" cy="823857"/>
          </a:xfrm>
          <a:prstGeom prst="rect">
            <a:avLst/>
          </a:prstGeom>
        </p:spPr>
        <p:txBody>
          <a:bodyPr vert="horz" lIns="9144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3600" dirty="0"/>
              <a:t> </a:t>
            </a:r>
            <a:r>
              <a:rPr lang="fr-FR" altLang="zh-CN" sz="3600" dirty="0"/>
              <a:t>IB2</a:t>
            </a:r>
            <a:r>
              <a:rPr lang="zh-CN" altLang="zh-CN" sz="3600" dirty="0"/>
              <a:t>技术：兼具战略、经济和环保性的解决方案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A3AB765-C815-33AD-98FD-8E71403A0B38}"/>
              </a:ext>
            </a:extLst>
          </p:cNvPr>
          <p:cNvSpPr txBox="1"/>
          <p:nvPr/>
        </p:nvSpPr>
        <p:spPr>
          <a:xfrm>
            <a:off x="1306946" y="1933261"/>
            <a:ext cx="9217798" cy="4231928"/>
          </a:xfrm>
          <a:prstGeom prst="rect">
            <a:avLst/>
          </a:prstGeom>
          <a:noFill/>
          <a:ln w="76200">
            <a:solidFill>
              <a:srgbClr val="003F75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CN" altLang="en-US" sz="2800" b="1" dirty="0">
                <a:solidFill>
                  <a:srgbClr val="FF0000"/>
                </a:solidFill>
                <a:latin typeface="Calibri Light" panose="020F0302020204030204"/>
              </a:rPr>
              <a:t>战略方面</a:t>
            </a:r>
          </a:p>
          <a:p>
            <a:pPr marL="712788" indent="-20638">
              <a:buClr>
                <a:srgbClr val="00B050"/>
              </a:buClr>
            </a:pPr>
            <a:r>
              <a:rPr lang="zh-CN" altLang="en-US" dirty="0">
                <a:solidFill>
                  <a:schemeClr val="bg1"/>
                </a:solidFill>
                <a:latin typeface="Calibri Light" panose="020F0302020204030204"/>
              </a:rPr>
              <a:t>有国内货源，供应有保障，因此具有独立性</a:t>
            </a:r>
          </a:p>
          <a:p>
            <a:pPr marL="712788" indent="-20638">
              <a:buClr>
                <a:srgbClr val="00B050"/>
              </a:buClr>
            </a:pPr>
            <a:endParaRPr lang="en-AU" dirty="0">
              <a:solidFill>
                <a:schemeClr val="bg1"/>
              </a:solidFill>
              <a:latin typeface="Calibri Light" panose="020F0302020204030204"/>
            </a:endParaRPr>
          </a:p>
          <a:p>
            <a:pPr indent="265113"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 Light" panose="020F0302020204030204"/>
              </a:rPr>
              <a:t>经济方面</a:t>
            </a:r>
            <a:endParaRPr lang="en-AU" sz="2800" b="1" dirty="0">
              <a:solidFill>
                <a:schemeClr val="accent6">
                  <a:lumMod val="60000"/>
                  <a:lumOff val="40000"/>
                </a:schemeClr>
              </a:solidFill>
              <a:latin typeface="Calibri Light" panose="020F0302020204030204"/>
            </a:endParaRPr>
          </a:p>
          <a:p>
            <a:pPr marL="712788" lvl="1" indent="-265113"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/>
                </a:solidFill>
                <a:latin typeface="Calibri Light" panose="020F0302020204030204"/>
              </a:rPr>
              <a:t>氧化铝回收效率更高，成本低（节约运营成本）：生产</a:t>
            </a:r>
            <a:r>
              <a:rPr lang="en-US" altLang="zh-CN" dirty="0">
                <a:solidFill>
                  <a:schemeClr val="bg1"/>
                </a:solidFill>
                <a:latin typeface="Calibri Light" panose="020F0302020204030204"/>
              </a:rPr>
              <a:t>1</a:t>
            </a:r>
            <a:r>
              <a:rPr lang="zh-CN" altLang="en-US" dirty="0">
                <a:solidFill>
                  <a:schemeClr val="bg1"/>
                </a:solidFill>
                <a:latin typeface="Calibri Light" panose="020F0302020204030204"/>
              </a:rPr>
              <a:t>吨氧化铝所需的原材料（铝土矿、苏打等）量较低</a:t>
            </a:r>
          </a:p>
          <a:p>
            <a:pPr marL="733425" lvl="1" indent="-285750"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/>
                </a:solidFill>
                <a:latin typeface="Calibri Light" panose="020F0302020204030204"/>
              </a:rPr>
              <a:t>高价值托贝莫来石</a:t>
            </a:r>
            <a:endParaRPr lang="en-US" altLang="zh-CN" dirty="0">
              <a:solidFill>
                <a:schemeClr val="bg1"/>
              </a:solidFill>
              <a:latin typeface="Calibri Light" panose="020F0302020204030204"/>
            </a:endParaRPr>
          </a:p>
          <a:p>
            <a:pPr marL="733425" lvl="1" indent="-285750">
              <a:buClr>
                <a:schemeClr val="accent6">
                  <a:lumMod val="60000"/>
                  <a:lumOff val="40000"/>
                </a:schemeClr>
              </a:buClr>
            </a:pPr>
            <a:endParaRPr lang="en-AU" sz="2000" dirty="0">
              <a:solidFill>
                <a:schemeClr val="bg1"/>
              </a:solidFill>
              <a:latin typeface="Calibri Light" panose="020F0302020204030204"/>
            </a:endParaRPr>
          </a:p>
          <a:p>
            <a:pPr marL="285750" indent="-285750">
              <a:buClr>
                <a:schemeClr val="accent5"/>
              </a:buClr>
              <a:buFont typeface="Wingdings" panose="05000000000000000000" pitchFamily="2" charset="2"/>
              <a:buChar char="ü"/>
            </a:pPr>
            <a:r>
              <a:rPr lang="zh-CN" altLang="en-US" sz="2800" b="1" dirty="0">
                <a:solidFill>
                  <a:srgbClr val="01A93E"/>
                </a:solidFill>
                <a:latin typeface="Calibri Light" panose="020F0302020204030204"/>
              </a:rPr>
              <a:t>环境方面</a:t>
            </a:r>
          </a:p>
          <a:p>
            <a:pPr marL="742950" lvl="1" indent="-285750">
              <a:lnSpc>
                <a:spcPts val="1800"/>
              </a:lnSpc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/>
                </a:solidFill>
                <a:latin typeface="Calibri Light" panose="020F0302020204030204"/>
              </a:rPr>
              <a:t>通过国内供应回收资源：</a:t>
            </a:r>
            <a:endParaRPr lang="en-US" altLang="zh-CN" dirty="0">
              <a:solidFill>
                <a:schemeClr val="bg1"/>
              </a:solidFill>
              <a:latin typeface="Calibri Light" panose="020F0302020204030204"/>
            </a:endParaRPr>
          </a:p>
          <a:p>
            <a:pPr marL="742950" lvl="1" indent="-285750">
              <a:lnSpc>
                <a:spcPts val="1800"/>
              </a:lnSpc>
              <a:buClr>
                <a:srgbClr val="00B050"/>
              </a:buClr>
            </a:pPr>
            <a:r>
              <a:rPr lang="zh-CN" altLang="en-US" dirty="0">
                <a:solidFill>
                  <a:schemeClr val="bg1"/>
                </a:solidFill>
                <a:latin typeface="Calibri Light" panose="020F0302020204030204"/>
              </a:rPr>
              <a:t>     长途运输不会产生二氧化碳排放，灰尘更少</a:t>
            </a:r>
            <a:r>
              <a:rPr lang="en-US" altLang="zh-CN" dirty="0">
                <a:solidFill>
                  <a:schemeClr val="bg1"/>
                </a:solidFill>
                <a:latin typeface="Calibri Light" panose="020F0302020204030204"/>
              </a:rPr>
              <a:t>……</a:t>
            </a:r>
          </a:p>
          <a:p>
            <a:pPr marL="742950" lvl="1" indent="-285750">
              <a:lnSpc>
                <a:spcPts val="1800"/>
              </a:lnSpc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/>
                </a:solidFill>
                <a:latin typeface="Calibri Light" panose="020F0302020204030204"/>
              </a:rPr>
              <a:t>苏打消耗量减少</a:t>
            </a:r>
          </a:p>
          <a:p>
            <a:pPr marL="742950" lvl="1" indent="-285750">
              <a:lnSpc>
                <a:spcPts val="1800"/>
              </a:lnSpc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/>
                </a:solidFill>
                <a:latin typeface="Calibri Light" panose="020F0302020204030204"/>
              </a:rPr>
              <a:t>赤泥产出量减少</a:t>
            </a:r>
            <a:endParaRPr lang="en-US" altLang="zh-CN" dirty="0">
              <a:solidFill>
                <a:schemeClr val="bg1"/>
              </a:solidFill>
              <a:latin typeface="Calibri Light" panose="020F0302020204030204"/>
            </a:endParaRPr>
          </a:p>
          <a:p>
            <a:pPr marL="742950" lvl="1" indent="-285750">
              <a:lnSpc>
                <a:spcPts val="1800"/>
              </a:lnSpc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/>
                </a:solidFill>
                <a:latin typeface="Calibri Light" panose="020F0302020204030204"/>
              </a:rPr>
              <a:t>绿色</a:t>
            </a:r>
            <a:r>
              <a:rPr lang="en-US" altLang="zh-CN" dirty="0">
                <a:solidFill>
                  <a:schemeClr val="bg1"/>
                </a:solidFill>
                <a:latin typeface="Calibri Light" panose="020F0302020204030204"/>
              </a:rPr>
              <a:t>IB2</a:t>
            </a:r>
            <a:r>
              <a:rPr lang="zh-CN" altLang="en-US" dirty="0">
                <a:solidFill>
                  <a:schemeClr val="bg1"/>
                </a:solidFill>
                <a:latin typeface="Calibri Light" panose="020F0302020204030204"/>
              </a:rPr>
              <a:t>技术副产品（托贝莫来石）：脱碳能力和高价值应用</a:t>
            </a:r>
          </a:p>
        </p:txBody>
      </p:sp>
      <p:pic>
        <p:nvPicPr>
          <p:cNvPr id="73" name="Image 72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CF3C9954-53FD-A1BC-985F-387342A1C1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7224"/>
          <a:stretch/>
        </p:blipFill>
        <p:spPr>
          <a:xfrm>
            <a:off x="4196665" y="1295290"/>
            <a:ext cx="1146910" cy="646331"/>
          </a:xfrm>
          <a:prstGeom prst="rect">
            <a:avLst/>
          </a:prstGeom>
        </p:spPr>
      </p:pic>
      <p:sp>
        <p:nvSpPr>
          <p:cNvPr id="74" name="ZoneTexte 73">
            <a:extLst>
              <a:ext uri="{FF2B5EF4-FFF2-40B4-BE49-F238E27FC236}">
                <a16:creationId xmlns:a16="http://schemas.microsoft.com/office/drawing/2014/main" id="{800042B8-4AC5-4352-6BBB-281C25F5235D}"/>
              </a:ext>
            </a:extLst>
          </p:cNvPr>
          <p:cNvSpPr txBox="1"/>
          <p:nvPr/>
        </p:nvSpPr>
        <p:spPr>
          <a:xfrm>
            <a:off x="5343575" y="1291945"/>
            <a:ext cx="2386584" cy="677108"/>
          </a:xfrm>
          <a:prstGeom prst="rect">
            <a:avLst/>
          </a:prstGeom>
          <a:solidFill>
            <a:srgbClr val="013D79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3800" dirty="0">
                <a:solidFill>
                  <a:schemeClr val="tx2"/>
                </a:solidFill>
              </a:rPr>
              <a:t>益处</a:t>
            </a:r>
            <a:endParaRPr lang="fr-FR" sz="3800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30351" y="259307"/>
            <a:ext cx="2852303" cy="1015663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kern="0" dirty="0">
                <a:solidFill>
                  <a:srgbClr val="FF6600"/>
                </a:solidFill>
                <a:cs typeface="Arial" pitchFamily="34" charset="0"/>
              </a:rPr>
              <a:t>安博尔</a:t>
            </a:r>
            <a:r>
              <a:rPr lang="en-US" altLang="zh-CN" b="1" kern="0" dirty="0">
                <a:solidFill>
                  <a:srgbClr val="FF6600"/>
                </a:solidFill>
                <a:cs typeface="Arial" pitchFamily="34" charset="0"/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kern="0" dirty="0">
                <a:solidFill>
                  <a:srgbClr val="FF6600"/>
                </a:solidFill>
                <a:cs typeface="Arial" pitchFamily="34" charset="0"/>
              </a:rPr>
              <a:t>铝土矿氧化铝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8587106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8B6C5EAB-81FF-4827-A160-22F4363C61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zh-CN" altLang="en-US" dirty="0"/>
              <a:t>谢谢</a:t>
            </a:r>
            <a:endParaRPr lang="fr-FR" b="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6611344-9447-438E-873C-299AF4110B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22928" y="3528714"/>
            <a:ext cx="3756679" cy="288000"/>
          </a:xfrm>
        </p:spPr>
        <p:txBody>
          <a:bodyPr rtlCol="0"/>
          <a:lstStyle/>
          <a:p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Yves OCCELLO</a:t>
            </a:r>
          </a:p>
          <a:p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+33 684868741</a:t>
            </a:r>
          </a:p>
          <a:p>
            <a:r>
              <a:rPr lang="fr-FR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y.occello@amberbauxitealumina.com</a:t>
            </a:r>
            <a:endParaRPr lang="fr-FR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 descr="Une image contenant roche, alimentation, rocheux, pâte&#10;&#10;Description générée automatiquement">
            <a:extLst>
              <a:ext uri="{FF2B5EF4-FFF2-40B4-BE49-F238E27FC236}">
                <a16:creationId xmlns:a16="http://schemas.microsoft.com/office/drawing/2014/main" id="{C1E3D6E8-98B7-C428-0968-D4E2831FCF3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691" r="31691"/>
          <a:stretch>
            <a:fillRect/>
          </a:stretch>
        </p:blipFill>
        <p:spPr>
          <a:xfrm>
            <a:off x="830819" y="756166"/>
            <a:ext cx="2304166" cy="2672834"/>
          </a:xfr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F5E55C1-CAD8-048D-EC52-5B1D095F8B2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8647" y="0"/>
            <a:ext cx="3243353" cy="1292464"/>
          </a:xfrm>
          <a:prstGeom prst="rect">
            <a:avLst/>
          </a:prstGeom>
        </p:spPr>
      </p:pic>
      <p:pic>
        <p:nvPicPr>
          <p:cNvPr id="26" name="Espace réservé pour une image  4">
            <a:extLst>
              <a:ext uri="{FF2B5EF4-FFF2-40B4-BE49-F238E27FC236}">
                <a16:creationId xmlns:a16="http://schemas.microsoft.com/office/drawing/2014/main" id="{554C50AB-4874-5678-F7EB-8FFE5B045FA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0963" r="10963"/>
          <a:stretch/>
        </p:blipFill>
        <p:spPr>
          <a:xfrm>
            <a:off x="2114789" y="3052703"/>
            <a:ext cx="2304166" cy="2672834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</p:pic>
      <p:pic>
        <p:nvPicPr>
          <p:cNvPr id="28" name="Espace réservé pour une image  4">
            <a:extLst>
              <a:ext uri="{FF2B5EF4-FFF2-40B4-BE49-F238E27FC236}">
                <a16:creationId xmlns:a16="http://schemas.microsoft.com/office/drawing/2014/main" id="{30A8AD20-9DAF-67BF-5B7B-1735B5253BF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597" r="17597"/>
          <a:stretch/>
        </p:blipFill>
        <p:spPr>
          <a:xfrm>
            <a:off x="3440024" y="756166"/>
            <a:ext cx="2304166" cy="2672834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5B6D0DA-EB4C-1966-B164-994075971087}"/>
              </a:ext>
            </a:extLst>
          </p:cNvPr>
          <p:cNvSpPr txBox="1"/>
          <p:nvPr/>
        </p:nvSpPr>
        <p:spPr>
          <a:xfrm>
            <a:off x="78603" y="6642556"/>
            <a:ext cx="611276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800" dirty="0"/>
              <a:t>Images : </a:t>
            </a:r>
            <a:r>
              <a:rPr lang="fr-FR" sz="800" dirty="0" err="1"/>
              <a:t>various</a:t>
            </a:r>
            <a:r>
              <a:rPr lang="fr-FR" sz="800" dirty="0"/>
              <a:t> sources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30351" y="259307"/>
            <a:ext cx="2852303" cy="1015663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kern="0" dirty="0">
                <a:solidFill>
                  <a:srgbClr val="FF6600"/>
                </a:solidFill>
                <a:cs typeface="Arial" pitchFamily="34" charset="0"/>
              </a:rPr>
              <a:t>安博尔</a:t>
            </a:r>
            <a:r>
              <a:rPr lang="en-US" altLang="zh-CN" b="1" kern="0" dirty="0">
                <a:solidFill>
                  <a:srgbClr val="FF6600"/>
                </a:solidFill>
                <a:cs typeface="Arial" pitchFamily="34" charset="0"/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kern="0" dirty="0">
                <a:solidFill>
                  <a:srgbClr val="FF6600"/>
                </a:solidFill>
                <a:cs typeface="Arial" pitchFamily="34" charset="0"/>
              </a:rPr>
              <a:t>铝土矿氧化铝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26095575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ustom 13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740337_TF89027928" id="{2023990E-4B7E-4F44-9DDE-45333278AE10}" vid="{F3EC25D9-9943-4B6F-AF2F-F8ECA7443739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13">
    <a:dk1>
      <a:srgbClr val="3F3F3F"/>
    </a:dk1>
    <a:lt1>
      <a:srgbClr val="FFFFFF"/>
    </a:lt1>
    <a:dk2>
      <a:srgbClr val="F2F2F2"/>
    </a:dk2>
    <a:lt2>
      <a:srgbClr val="A5A5A5"/>
    </a:lt2>
    <a:accent1>
      <a:srgbClr val="00194C"/>
    </a:accent1>
    <a:accent2>
      <a:srgbClr val="EAB200"/>
    </a:accent2>
    <a:accent3>
      <a:srgbClr val="F2F2F2"/>
    </a:accent3>
    <a:accent4>
      <a:srgbClr val="954F72"/>
    </a:accent4>
    <a:accent5>
      <a:srgbClr val="00843B"/>
    </a:accent5>
    <a:accent6>
      <a:srgbClr val="014067"/>
    </a:accent6>
    <a:hlink>
      <a:srgbClr val="00194C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</TotalTime>
  <Words>972</Words>
  <Application>Microsoft Office PowerPoint</Application>
  <PresentationFormat>宽屏</PresentationFormat>
  <Paragraphs>175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6" baseType="lpstr">
      <vt:lpstr>-apple-system</vt:lpstr>
      <vt:lpstr>Gaduci</vt:lpstr>
      <vt:lpstr>Gill Sans SemiBold</vt:lpstr>
      <vt:lpstr>Arial</vt:lpstr>
      <vt:lpstr>Arial Black</vt:lpstr>
      <vt:lpstr>Calibri</vt:lpstr>
      <vt:lpstr>Calibri Light</vt:lpstr>
      <vt:lpstr>Times New Roman</vt:lpstr>
      <vt:lpstr>Wingdings</vt:lpstr>
      <vt:lpstr>Thème Office</vt:lpstr>
      <vt:lpstr>铝土矿选择的战略考量和环保挑战  </vt:lpstr>
      <vt:lpstr>关于我们</vt:lpstr>
      <vt:lpstr>遍布全球的咨询经验</vt:lpstr>
      <vt:lpstr>出于环境和战略原因，矿产供应安全问题已开始受到重视 </vt:lpstr>
      <vt:lpstr>实现气候目标需要加快清洁能源转型 </vt:lpstr>
      <vt:lpstr>    清洁能源转型的关键矿产需求 </vt:lpstr>
      <vt:lpstr>鼓励自主的环境 </vt:lpstr>
      <vt:lpstr>  铝土矿和铝行业也不例外  绿色、碳足迹、能源优化和净零排放是目前大多数行业，尤其是铝行业会议的关键议题。</vt:lpstr>
      <vt:lpstr>铝：未来的金属</vt:lpstr>
      <vt:lpstr>整个铝行业的脱碳工作</vt:lpstr>
      <vt:lpstr>中国铝行业脱碳途径示例（1/2）</vt:lpstr>
      <vt:lpstr>PowerPoint 演示文稿</vt:lpstr>
      <vt:lpstr>PowerPoint 演示文稿</vt:lpstr>
      <vt:lpstr>PowerPoint 演示文稿</vt:lpstr>
      <vt:lpstr>PowerPoint 演示文稿</vt:lpstr>
      <vt:lpstr>谢谢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Services for Bauxite &amp; Alumina Projects and Operations</dc:title>
  <dc:creator>LAURENCE ROMAN</dc:creator>
  <cp:lastModifiedBy>friday Gao</cp:lastModifiedBy>
  <cp:revision>124</cp:revision>
  <cp:lastPrinted>2023-03-28T08:12:14Z</cp:lastPrinted>
  <dcterms:created xsi:type="dcterms:W3CDTF">2022-06-28T12:30:40Z</dcterms:created>
  <dcterms:modified xsi:type="dcterms:W3CDTF">2023-05-09T11:35:17Z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v-abdarl@microsoft.com</vt:lpwstr>
  </property>
  <property fmtid="{D5CDD505-2E9C-101B-9397-08002B2CF9AE}" pid="5" name="MSIP_Label_f42aa342-8706-4288-bd11-ebb85995028c_SetDate">
    <vt:lpwstr>2018-08-01T18:19:24.2566460Z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Extended_MSFT_Method">
    <vt:lpwstr>Automatic</vt:lpwstr>
  </property>
  <property fmtid="{D5CDD505-2E9C-101B-9397-08002B2CF9AE}" pid="9" name="Sensitivity">
    <vt:lpwstr>General</vt:lpwstr>
  </property>
</Properties>
</file>